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6"/>
  </p:notesMasterIdLst>
  <p:handoutMasterIdLst>
    <p:handoutMasterId r:id="rId17"/>
  </p:handoutMasterIdLst>
  <p:sldIdLst>
    <p:sldId id="282" r:id="rId2"/>
    <p:sldId id="283" r:id="rId3"/>
    <p:sldId id="291" r:id="rId4"/>
    <p:sldId id="293" r:id="rId5"/>
    <p:sldId id="296" r:id="rId6"/>
    <p:sldId id="298" r:id="rId7"/>
    <p:sldId id="295" r:id="rId8"/>
    <p:sldId id="294" r:id="rId9"/>
    <p:sldId id="297" r:id="rId10"/>
    <p:sldId id="286" r:id="rId11"/>
    <p:sldId id="287" r:id="rId12"/>
    <p:sldId id="301" r:id="rId13"/>
    <p:sldId id="300" r:id="rId14"/>
    <p:sldId id="299" r:id="rId15"/>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04" autoAdjust="0"/>
  </p:normalViewPr>
  <p:slideViewPr>
    <p:cSldViewPr snapToGrid="0" snapToObjects="1">
      <p:cViewPr>
        <p:scale>
          <a:sx n="100" d="100"/>
          <a:sy n="100" d="100"/>
        </p:scale>
        <p:origin x="-672" y="12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F8BADE-A621-4E19-8423-5F344DEED120}" type="doc">
      <dgm:prSet loTypeId="urn:microsoft.com/office/officeart/2009/3/layout/RandomtoResultProcess" loCatId="process" qsTypeId="urn:microsoft.com/office/officeart/2005/8/quickstyle/simple3" qsCatId="simple" csTypeId="urn:microsoft.com/office/officeart/2005/8/colors/accent1_2" csCatId="accent1" phldr="1"/>
      <dgm:spPr/>
      <dgm:t>
        <a:bodyPr/>
        <a:lstStyle/>
        <a:p>
          <a:endParaRPr lang="en-US"/>
        </a:p>
      </dgm:t>
    </dgm:pt>
    <dgm:pt modelId="{1978C38C-DE75-4898-B792-321EA1F7323A}">
      <dgm:prSet phldrT="[Text]" custT="1"/>
      <dgm:spPr/>
      <dgm:t>
        <a:bodyPr/>
        <a:lstStyle/>
        <a:p>
          <a:r>
            <a:rPr lang="de-DE" sz="2000" b="0" i="0" noProof="0" dirty="0" smtClean="0">
              <a:latin typeface="+mj-lt"/>
            </a:rPr>
            <a:t>Status Quo: </a:t>
          </a:r>
        </a:p>
        <a:p>
          <a:r>
            <a:rPr lang="de-DE" sz="2000" b="0" i="0" noProof="0" dirty="0" smtClean="0">
              <a:latin typeface="+mj-lt"/>
            </a:rPr>
            <a:t>GAP 2013</a:t>
          </a:r>
        </a:p>
        <a:p>
          <a:endParaRPr lang="de-DE" sz="2000" b="0" i="0" noProof="0" dirty="0">
            <a:latin typeface="Century Gothic"/>
          </a:endParaRPr>
        </a:p>
      </dgm:t>
    </dgm:pt>
    <dgm:pt modelId="{564FAF69-D05F-432A-BC1F-EA2D0FDB8C3A}" type="parTrans" cxnId="{362C2CB8-7FBD-4124-8E24-0FDBB4E3244C}">
      <dgm:prSet/>
      <dgm:spPr/>
      <dgm:t>
        <a:bodyPr/>
        <a:lstStyle/>
        <a:p>
          <a:endParaRPr lang="en-US"/>
        </a:p>
      </dgm:t>
    </dgm:pt>
    <dgm:pt modelId="{4CBF072D-8FBE-4DB6-BF57-91184168EB98}" type="sibTrans" cxnId="{362C2CB8-7FBD-4124-8E24-0FDBB4E3244C}">
      <dgm:prSet/>
      <dgm:spPr/>
      <dgm:t>
        <a:bodyPr/>
        <a:lstStyle/>
        <a:p>
          <a:endParaRPr lang="en-US"/>
        </a:p>
      </dgm:t>
    </dgm:pt>
    <dgm:pt modelId="{D34E00D3-ECBA-46A5-8A33-7A57246CEA95}">
      <dgm:prSet phldrT="[Text]" custT="1"/>
      <dgm:spPr/>
      <dgm:t>
        <a:bodyPr/>
        <a:lstStyle/>
        <a:p>
          <a:r>
            <a:rPr lang="de-DE" sz="2000" b="0" i="0" noProof="0" dirty="0" smtClean="0">
              <a:latin typeface="+mj-lt"/>
            </a:rPr>
            <a:t>Reformen für  neuen Finanzrahmen  2021 - 2027 </a:t>
          </a:r>
        </a:p>
        <a:p>
          <a:endParaRPr lang="de-DE" sz="2000" b="0" i="0" noProof="0" dirty="0">
            <a:latin typeface="Century Gothic"/>
          </a:endParaRPr>
        </a:p>
      </dgm:t>
    </dgm:pt>
    <dgm:pt modelId="{2DA7A531-80B1-4010-AF98-E0E0DD023027}" type="parTrans" cxnId="{236CF7A3-078A-4B89-94F1-F24C051CF58E}">
      <dgm:prSet/>
      <dgm:spPr/>
      <dgm:t>
        <a:bodyPr/>
        <a:lstStyle/>
        <a:p>
          <a:endParaRPr lang="en-US"/>
        </a:p>
      </dgm:t>
    </dgm:pt>
    <dgm:pt modelId="{73343882-CF80-42E6-B48E-01FB4D953BC2}" type="sibTrans" cxnId="{236CF7A3-078A-4B89-94F1-F24C051CF58E}">
      <dgm:prSet/>
      <dgm:spPr/>
      <dgm:t>
        <a:bodyPr/>
        <a:lstStyle/>
        <a:p>
          <a:endParaRPr lang="en-US"/>
        </a:p>
      </dgm:t>
    </dgm:pt>
    <dgm:pt modelId="{839ACD05-9C12-412F-A2D5-CF1591CAE56C}">
      <dgm:prSet phldrT="[Text]" custT="1"/>
      <dgm:spPr/>
      <dgm:t>
        <a:bodyPr/>
        <a:lstStyle/>
        <a:p>
          <a:r>
            <a:rPr lang="de-DE" sz="2000" b="0" i="0" noProof="0" dirty="0" smtClean="0">
              <a:latin typeface="+mj-lt"/>
            </a:rPr>
            <a:t>Eine neue Verordnung, die Reformen festschreibt</a:t>
          </a:r>
        </a:p>
        <a:p>
          <a:endParaRPr lang="de-DE" sz="2000" b="0" i="0" noProof="0" dirty="0">
            <a:latin typeface="Century Gothic"/>
          </a:endParaRPr>
        </a:p>
      </dgm:t>
    </dgm:pt>
    <dgm:pt modelId="{90515C67-D541-4EE7-9AD3-9361CE4CE5E6}" type="parTrans" cxnId="{DA7B02E0-E5A6-4645-A0C6-A0EAEB325C22}">
      <dgm:prSet/>
      <dgm:spPr/>
      <dgm:t>
        <a:bodyPr/>
        <a:lstStyle/>
        <a:p>
          <a:endParaRPr lang="en-US"/>
        </a:p>
      </dgm:t>
    </dgm:pt>
    <dgm:pt modelId="{3E965261-66F8-4955-974C-C648540D9A5B}" type="sibTrans" cxnId="{DA7B02E0-E5A6-4645-A0C6-A0EAEB325C22}">
      <dgm:prSet/>
      <dgm:spPr/>
      <dgm:t>
        <a:bodyPr/>
        <a:lstStyle/>
        <a:p>
          <a:endParaRPr lang="en-US"/>
        </a:p>
      </dgm:t>
    </dgm:pt>
    <dgm:pt modelId="{EB6411E3-1AC9-4B56-AA16-0DD2EA64B863}">
      <dgm:prSet phldrT="[Text]" custT="1">
        <dgm:style>
          <a:lnRef idx="0">
            <a:schemeClr val="accent5"/>
          </a:lnRef>
          <a:fillRef idx="3">
            <a:schemeClr val="accent5"/>
          </a:fillRef>
          <a:effectRef idx="3">
            <a:schemeClr val="accent5"/>
          </a:effectRef>
          <a:fontRef idx="minor">
            <a:schemeClr val="lt1"/>
          </a:fontRef>
        </dgm:style>
      </dgm:prSet>
      <dgm:spPr>
        <a:solidFill>
          <a:schemeClr val="bg2"/>
        </a:solidFill>
        <a:ln>
          <a:solidFill>
            <a:schemeClr val="bg2"/>
          </a:solidFill>
        </a:ln>
      </dgm:spPr>
      <dgm:t>
        <a:bodyPr/>
        <a:lstStyle/>
        <a:p>
          <a:r>
            <a:rPr lang="de-DE" sz="2400" b="0" i="0" noProof="0" dirty="0" smtClean="0">
              <a:solidFill>
                <a:schemeClr val="tx1"/>
              </a:solidFill>
              <a:latin typeface="+mj-lt"/>
            </a:rPr>
            <a:t>Zukunft GAP</a:t>
          </a:r>
          <a:endParaRPr lang="de-DE" sz="2400" b="0" i="0" noProof="0" dirty="0">
            <a:solidFill>
              <a:schemeClr val="tx1"/>
            </a:solidFill>
            <a:latin typeface="+mj-lt"/>
          </a:endParaRPr>
        </a:p>
      </dgm:t>
    </dgm:pt>
    <dgm:pt modelId="{8A1E18C7-DC7C-4A0A-82A3-E5D3F35A1054}" type="parTrans" cxnId="{92C0F94F-FFD1-47C2-AB4F-48276B05D64F}">
      <dgm:prSet/>
      <dgm:spPr/>
      <dgm:t>
        <a:bodyPr/>
        <a:lstStyle/>
        <a:p>
          <a:endParaRPr lang="en-US"/>
        </a:p>
      </dgm:t>
    </dgm:pt>
    <dgm:pt modelId="{E352614A-E10B-425E-8FD0-B50DF20DF80A}" type="sibTrans" cxnId="{92C0F94F-FFD1-47C2-AB4F-48276B05D64F}">
      <dgm:prSet/>
      <dgm:spPr/>
      <dgm:t>
        <a:bodyPr/>
        <a:lstStyle/>
        <a:p>
          <a:endParaRPr lang="en-US"/>
        </a:p>
      </dgm:t>
    </dgm:pt>
    <dgm:pt modelId="{16EB4C5F-8F80-4684-A880-EDD7743B8D6E}" type="pres">
      <dgm:prSet presAssocID="{C6F8BADE-A621-4E19-8423-5F344DEED120}" presName="Name0" presStyleCnt="0">
        <dgm:presLayoutVars>
          <dgm:dir/>
          <dgm:animOne val="branch"/>
          <dgm:animLvl val="lvl"/>
        </dgm:presLayoutVars>
      </dgm:prSet>
      <dgm:spPr/>
      <dgm:t>
        <a:bodyPr/>
        <a:lstStyle/>
        <a:p>
          <a:endParaRPr lang="en-US"/>
        </a:p>
      </dgm:t>
    </dgm:pt>
    <dgm:pt modelId="{AF1F1528-66C8-4DC1-AE0D-BAADA29F7DE4}" type="pres">
      <dgm:prSet presAssocID="{1978C38C-DE75-4898-B792-321EA1F7323A}" presName="chaos" presStyleCnt="0"/>
      <dgm:spPr/>
    </dgm:pt>
    <dgm:pt modelId="{02BD8CC7-75C5-4007-B516-3F3CB528DACF}" type="pres">
      <dgm:prSet presAssocID="{1978C38C-DE75-4898-B792-321EA1F7323A}" presName="parTx1" presStyleLbl="revTx" presStyleIdx="0" presStyleCnt="3" custLinFactNeighborY="24452"/>
      <dgm:spPr/>
      <dgm:t>
        <a:bodyPr/>
        <a:lstStyle/>
        <a:p>
          <a:endParaRPr lang="en-US"/>
        </a:p>
      </dgm:t>
    </dgm:pt>
    <dgm:pt modelId="{1710FDBB-7EB9-4E4A-A75B-3A542F876BE1}" type="pres">
      <dgm:prSet presAssocID="{1978C38C-DE75-4898-B792-321EA1F7323A}" presName="c1" presStyleLbl="node1" presStyleIdx="0" presStyleCnt="19"/>
      <dgm:spPr>
        <a:solidFill>
          <a:srgbClr val="F3F2DC"/>
        </a:solidFill>
      </dgm:spPr>
      <dgm:t>
        <a:bodyPr/>
        <a:lstStyle/>
        <a:p>
          <a:endParaRPr lang="de-DE"/>
        </a:p>
      </dgm:t>
    </dgm:pt>
    <dgm:pt modelId="{0493D973-D617-43F6-A9FC-EC07F463C01C}" type="pres">
      <dgm:prSet presAssocID="{1978C38C-DE75-4898-B792-321EA1F7323A}" presName="c2" presStyleLbl="node1" presStyleIdx="1" presStyleCnt="19"/>
      <dgm:spPr>
        <a:solidFill>
          <a:srgbClr val="F3F2DC"/>
        </a:solidFill>
      </dgm:spPr>
      <dgm:t>
        <a:bodyPr/>
        <a:lstStyle/>
        <a:p>
          <a:endParaRPr lang="de-DE"/>
        </a:p>
      </dgm:t>
    </dgm:pt>
    <dgm:pt modelId="{8D260052-C17B-4CB4-9DF0-A0D8F7651349}" type="pres">
      <dgm:prSet presAssocID="{1978C38C-DE75-4898-B792-321EA1F7323A}" presName="c3" presStyleLbl="node1" presStyleIdx="2" presStyleCnt="19"/>
      <dgm:spPr>
        <a:solidFill>
          <a:srgbClr val="F3F2DC"/>
        </a:solidFill>
      </dgm:spPr>
      <dgm:t>
        <a:bodyPr/>
        <a:lstStyle/>
        <a:p>
          <a:endParaRPr lang="de-DE"/>
        </a:p>
      </dgm:t>
    </dgm:pt>
    <dgm:pt modelId="{7DFA09A5-4CAF-43E4-9B7D-A4989815C95F}" type="pres">
      <dgm:prSet presAssocID="{1978C38C-DE75-4898-B792-321EA1F7323A}" presName="c4" presStyleLbl="node1" presStyleIdx="3" presStyleCnt="19"/>
      <dgm:spPr>
        <a:solidFill>
          <a:srgbClr val="F3F2DC"/>
        </a:solidFill>
      </dgm:spPr>
      <dgm:t>
        <a:bodyPr/>
        <a:lstStyle/>
        <a:p>
          <a:endParaRPr lang="de-DE"/>
        </a:p>
      </dgm:t>
    </dgm:pt>
    <dgm:pt modelId="{A9CA1880-65F3-4813-B6F5-C6F2E2644340}" type="pres">
      <dgm:prSet presAssocID="{1978C38C-DE75-4898-B792-321EA1F7323A}" presName="c5" presStyleLbl="node1" presStyleIdx="4" presStyleCnt="19"/>
      <dgm:spPr>
        <a:solidFill>
          <a:srgbClr val="F3F2DC"/>
        </a:solidFill>
      </dgm:spPr>
      <dgm:t>
        <a:bodyPr/>
        <a:lstStyle/>
        <a:p>
          <a:endParaRPr lang="de-DE"/>
        </a:p>
      </dgm:t>
    </dgm:pt>
    <dgm:pt modelId="{E79035E2-2FFD-41B2-BD4D-3F1C92B0F99F}" type="pres">
      <dgm:prSet presAssocID="{1978C38C-DE75-4898-B792-321EA1F7323A}" presName="c6" presStyleLbl="node1" presStyleIdx="5" presStyleCnt="19"/>
      <dgm:spPr>
        <a:solidFill>
          <a:srgbClr val="F3F2DC"/>
        </a:solidFill>
      </dgm:spPr>
      <dgm:t>
        <a:bodyPr/>
        <a:lstStyle/>
        <a:p>
          <a:endParaRPr lang="de-DE"/>
        </a:p>
      </dgm:t>
    </dgm:pt>
    <dgm:pt modelId="{416A5933-FAE9-471C-B105-BE9A5A3650F1}" type="pres">
      <dgm:prSet presAssocID="{1978C38C-DE75-4898-B792-321EA1F7323A}" presName="c7" presStyleLbl="node1" presStyleIdx="6" presStyleCnt="19"/>
      <dgm:spPr>
        <a:solidFill>
          <a:srgbClr val="F3F2DC"/>
        </a:solidFill>
      </dgm:spPr>
      <dgm:t>
        <a:bodyPr/>
        <a:lstStyle/>
        <a:p>
          <a:endParaRPr lang="de-DE"/>
        </a:p>
      </dgm:t>
    </dgm:pt>
    <dgm:pt modelId="{F3A49FC3-9EAE-4AC4-8047-462346D1D05C}" type="pres">
      <dgm:prSet presAssocID="{1978C38C-DE75-4898-B792-321EA1F7323A}" presName="c8" presStyleLbl="node1" presStyleIdx="7" presStyleCnt="19"/>
      <dgm:spPr>
        <a:solidFill>
          <a:srgbClr val="F3F2DC"/>
        </a:solidFill>
      </dgm:spPr>
      <dgm:t>
        <a:bodyPr/>
        <a:lstStyle/>
        <a:p>
          <a:endParaRPr lang="de-DE"/>
        </a:p>
      </dgm:t>
    </dgm:pt>
    <dgm:pt modelId="{821370CB-735A-46D2-AFB5-DB7DC7F819DE}" type="pres">
      <dgm:prSet presAssocID="{1978C38C-DE75-4898-B792-321EA1F7323A}" presName="c9" presStyleLbl="node1" presStyleIdx="8" presStyleCnt="19"/>
      <dgm:spPr>
        <a:solidFill>
          <a:srgbClr val="F3F2DC"/>
        </a:solidFill>
      </dgm:spPr>
      <dgm:t>
        <a:bodyPr/>
        <a:lstStyle/>
        <a:p>
          <a:endParaRPr lang="de-DE"/>
        </a:p>
      </dgm:t>
    </dgm:pt>
    <dgm:pt modelId="{05A41983-091B-4CE6-8055-03099A9D617B}" type="pres">
      <dgm:prSet presAssocID="{1978C38C-DE75-4898-B792-321EA1F7323A}" presName="c10" presStyleLbl="node1" presStyleIdx="9" presStyleCnt="19" custLinFactNeighborX="-3651" custLinFactNeighborY="-21904"/>
      <dgm:spPr>
        <a:solidFill>
          <a:srgbClr val="F3F2DC"/>
        </a:solidFill>
      </dgm:spPr>
      <dgm:t>
        <a:bodyPr/>
        <a:lstStyle/>
        <a:p>
          <a:endParaRPr lang="de-DE"/>
        </a:p>
      </dgm:t>
    </dgm:pt>
    <dgm:pt modelId="{9B685A17-6B02-432C-B5F2-66B2500DAF94}" type="pres">
      <dgm:prSet presAssocID="{1978C38C-DE75-4898-B792-321EA1F7323A}" presName="c11" presStyleLbl="node1" presStyleIdx="10" presStyleCnt="19"/>
      <dgm:spPr>
        <a:solidFill>
          <a:srgbClr val="F3F2DC"/>
        </a:solidFill>
      </dgm:spPr>
      <dgm:t>
        <a:bodyPr/>
        <a:lstStyle/>
        <a:p>
          <a:endParaRPr lang="de-DE"/>
        </a:p>
      </dgm:t>
    </dgm:pt>
    <dgm:pt modelId="{491B9DAD-4C2E-4E77-8D9E-21C4E3F394A7}" type="pres">
      <dgm:prSet presAssocID="{1978C38C-DE75-4898-B792-321EA1F7323A}" presName="c12" presStyleLbl="node1" presStyleIdx="11" presStyleCnt="19"/>
      <dgm:spPr>
        <a:solidFill>
          <a:srgbClr val="F3F2DC"/>
        </a:solidFill>
      </dgm:spPr>
      <dgm:t>
        <a:bodyPr/>
        <a:lstStyle/>
        <a:p>
          <a:endParaRPr lang="de-DE"/>
        </a:p>
      </dgm:t>
    </dgm:pt>
    <dgm:pt modelId="{BAB21EFA-E85A-4C12-AD6F-FFBC8D74172F}" type="pres">
      <dgm:prSet presAssocID="{1978C38C-DE75-4898-B792-321EA1F7323A}" presName="c13" presStyleLbl="node1" presStyleIdx="12" presStyleCnt="19"/>
      <dgm:spPr>
        <a:solidFill>
          <a:srgbClr val="F3F2DC"/>
        </a:solidFill>
      </dgm:spPr>
      <dgm:t>
        <a:bodyPr/>
        <a:lstStyle/>
        <a:p>
          <a:endParaRPr lang="de-DE"/>
        </a:p>
      </dgm:t>
    </dgm:pt>
    <dgm:pt modelId="{6FBB6BA5-1B27-4F83-B953-55857E2664C1}" type="pres">
      <dgm:prSet presAssocID="{1978C38C-DE75-4898-B792-321EA1F7323A}" presName="c14" presStyleLbl="node1" presStyleIdx="13" presStyleCnt="19"/>
      <dgm:spPr>
        <a:solidFill>
          <a:srgbClr val="F3F2DC"/>
        </a:solidFill>
      </dgm:spPr>
      <dgm:t>
        <a:bodyPr/>
        <a:lstStyle/>
        <a:p>
          <a:endParaRPr lang="de-DE"/>
        </a:p>
      </dgm:t>
    </dgm:pt>
    <dgm:pt modelId="{84DC4750-EE53-40E5-9757-E2CD63C3CA50}" type="pres">
      <dgm:prSet presAssocID="{1978C38C-DE75-4898-B792-321EA1F7323A}" presName="c15" presStyleLbl="node1" presStyleIdx="14" presStyleCnt="19"/>
      <dgm:spPr>
        <a:solidFill>
          <a:srgbClr val="F3F2DC"/>
        </a:solidFill>
      </dgm:spPr>
      <dgm:t>
        <a:bodyPr/>
        <a:lstStyle/>
        <a:p>
          <a:endParaRPr lang="de-DE"/>
        </a:p>
      </dgm:t>
    </dgm:pt>
    <dgm:pt modelId="{D1E30AF7-7767-4361-AFD5-8C5372C4FFED}" type="pres">
      <dgm:prSet presAssocID="{1978C38C-DE75-4898-B792-321EA1F7323A}" presName="c16" presStyleLbl="node1" presStyleIdx="15" presStyleCnt="19"/>
      <dgm:spPr>
        <a:solidFill>
          <a:srgbClr val="F3F2DC"/>
        </a:solidFill>
      </dgm:spPr>
      <dgm:t>
        <a:bodyPr/>
        <a:lstStyle/>
        <a:p>
          <a:endParaRPr lang="de-DE"/>
        </a:p>
      </dgm:t>
    </dgm:pt>
    <dgm:pt modelId="{2895621B-2570-47B0-8689-B2ABCEF5EC9B}" type="pres">
      <dgm:prSet presAssocID="{1978C38C-DE75-4898-B792-321EA1F7323A}" presName="c17" presStyleLbl="node1" presStyleIdx="16" presStyleCnt="19"/>
      <dgm:spPr>
        <a:solidFill>
          <a:srgbClr val="F3F2DC"/>
        </a:solidFill>
      </dgm:spPr>
      <dgm:t>
        <a:bodyPr/>
        <a:lstStyle/>
        <a:p>
          <a:endParaRPr lang="de-DE"/>
        </a:p>
      </dgm:t>
    </dgm:pt>
    <dgm:pt modelId="{926193B1-4EDA-4B42-B710-2E17F8B7CB86}" type="pres">
      <dgm:prSet presAssocID="{1978C38C-DE75-4898-B792-321EA1F7323A}" presName="c18" presStyleLbl="node1" presStyleIdx="17" presStyleCnt="19"/>
      <dgm:spPr>
        <a:solidFill>
          <a:srgbClr val="F3F2DC"/>
        </a:solidFill>
      </dgm:spPr>
      <dgm:t>
        <a:bodyPr/>
        <a:lstStyle/>
        <a:p>
          <a:endParaRPr lang="de-DE"/>
        </a:p>
      </dgm:t>
    </dgm:pt>
    <dgm:pt modelId="{C87493F6-25DA-46CC-92EE-51139E1997EB}" type="pres">
      <dgm:prSet presAssocID="{4CBF072D-8FBE-4DB6-BF57-91184168EB98}" presName="chevronComposite1" presStyleCnt="0"/>
      <dgm:spPr/>
    </dgm:pt>
    <dgm:pt modelId="{3B1A8840-8537-4C95-9D33-B0A0776641C0}" type="pres">
      <dgm:prSet presAssocID="{4CBF072D-8FBE-4DB6-BF57-91184168EB98}" presName="chevron1" presStyleLbl="sibTrans2D1" presStyleIdx="0" presStyleCnt="3"/>
      <dgm:spPr>
        <a:solidFill>
          <a:srgbClr val="F3F2DC"/>
        </a:solidFill>
      </dgm:spPr>
      <dgm:t>
        <a:bodyPr/>
        <a:lstStyle/>
        <a:p>
          <a:endParaRPr lang="de-DE"/>
        </a:p>
      </dgm:t>
    </dgm:pt>
    <dgm:pt modelId="{176CF6F2-7CCE-416D-A6F5-35B1D731AA6F}" type="pres">
      <dgm:prSet presAssocID="{4CBF072D-8FBE-4DB6-BF57-91184168EB98}" presName="spChevron1" presStyleCnt="0"/>
      <dgm:spPr/>
    </dgm:pt>
    <dgm:pt modelId="{5F97036B-997C-4C5E-82BF-76CA1F4179A1}" type="pres">
      <dgm:prSet presAssocID="{D34E00D3-ECBA-46A5-8A33-7A57246CEA95}" presName="middle" presStyleCnt="0"/>
      <dgm:spPr/>
    </dgm:pt>
    <dgm:pt modelId="{1A3F70FD-275E-4E5C-A460-AE604F66D6BB}" type="pres">
      <dgm:prSet presAssocID="{D34E00D3-ECBA-46A5-8A33-7A57246CEA95}" presName="parTxMid" presStyleLbl="revTx" presStyleIdx="1" presStyleCnt="3"/>
      <dgm:spPr/>
      <dgm:t>
        <a:bodyPr/>
        <a:lstStyle/>
        <a:p>
          <a:endParaRPr lang="en-US"/>
        </a:p>
      </dgm:t>
    </dgm:pt>
    <dgm:pt modelId="{ADD3D5DC-5EA4-40D6-A744-E6B545226847}" type="pres">
      <dgm:prSet presAssocID="{D34E00D3-ECBA-46A5-8A33-7A57246CEA95}" presName="spMid" presStyleCnt="0"/>
      <dgm:spPr/>
    </dgm:pt>
    <dgm:pt modelId="{134307A1-8FD4-4A3A-9792-515B1D74792F}" type="pres">
      <dgm:prSet presAssocID="{73343882-CF80-42E6-B48E-01FB4D953BC2}" presName="chevronComposite1" presStyleCnt="0"/>
      <dgm:spPr/>
    </dgm:pt>
    <dgm:pt modelId="{73C978A2-A371-4B30-B564-60B4CA481519}" type="pres">
      <dgm:prSet presAssocID="{73343882-CF80-42E6-B48E-01FB4D953BC2}" presName="chevron1" presStyleLbl="sibTrans2D1" presStyleIdx="1" presStyleCnt="3"/>
      <dgm:spPr>
        <a:solidFill>
          <a:srgbClr val="F3F2DC"/>
        </a:solidFill>
      </dgm:spPr>
      <dgm:t>
        <a:bodyPr/>
        <a:lstStyle/>
        <a:p>
          <a:endParaRPr lang="de-DE"/>
        </a:p>
      </dgm:t>
    </dgm:pt>
    <dgm:pt modelId="{BDEE9960-92E7-492D-911B-E50C30BC0403}" type="pres">
      <dgm:prSet presAssocID="{73343882-CF80-42E6-B48E-01FB4D953BC2}" presName="spChevron1" presStyleCnt="0"/>
      <dgm:spPr/>
    </dgm:pt>
    <dgm:pt modelId="{FA2AC7F8-3012-4742-9F78-0CE9AB2370B3}" type="pres">
      <dgm:prSet presAssocID="{839ACD05-9C12-412F-A2D5-CF1591CAE56C}" presName="middle" presStyleCnt="0"/>
      <dgm:spPr/>
    </dgm:pt>
    <dgm:pt modelId="{43CBD4FA-CCDE-48FA-8455-CBD4DF6D2801}" type="pres">
      <dgm:prSet presAssocID="{839ACD05-9C12-412F-A2D5-CF1591CAE56C}" presName="parTxMid" presStyleLbl="revTx" presStyleIdx="2" presStyleCnt="3"/>
      <dgm:spPr/>
      <dgm:t>
        <a:bodyPr/>
        <a:lstStyle/>
        <a:p>
          <a:endParaRPr lang="en-US"/>
        </a:p>
      </dgm:t>
    </dgm:pt>
    <dgm:pt modelId="{E91F899F-8BA0-4442-837A-28424A5C406B}" type="pres">
      <dgm:prSet presAssocID="{839ACD05-9C12-412F-A2D5-CF1591CAE56C}" presName="spMid" presStyleCnt="0"/>
      <dgm:spPr/>
    </dgm:pt>
    <dgm:pt modelId="{B3557FC3-6E9A-4E0B-A48D-F1D4D7E4DCB7}" type="pres">
      <dgm:prSet presAssocID="{3E965261-66F8-4955-974C-C648540D9A5B}" presName="chevronComposite1" presStyleCnt="0"/>
      <dgm:spPr/>
    </dgm:pt>
    <dgm:pt modelId="{AFB19B90-CD9D-46ED-9B5E-96A29D3E2873}" type="pres">
      <dgm:prSet presAssocID="{3E965261-66F8-4955-974C-C648540D9A5B}" presName="chevron1" presStyleLbl="sibTrans2D1" presStyleIdx="2" presStyleCnt="3"/>
      <dgm:spPr>
        <a:solidFill>
          <a:srgbClr val="F3F2DC"/>
        </a:solidFill>
      </dgm:spPr>
      <dgm:t>
        <a:bodyPr/>
        <a:lstStyle/>
        <a:p>
          <a:endParaRPr lang="de-DE"/>
        </a:p>
      </dgm:t>
    </dgm:pt>
    <dgm:pt modelId="{021BA846-FEB2-430D-9CD6-7BE051F1C41C}" type="pres">
      <dgm:prSet presAssocID="{3E965261-66F8-4955-974C-C648540D9A5B}" presName="spChevron1" presStyleCnt="0"/>
      <dgm:spPr/>
    </dgm:pt>
    <dgm:pt modelId="{10818B9A-683C-461C-A2B9-D1EF81309F1C}" type="pres">
      <dgm:prSet presAssocID="{EB6411E3-1AC9-4B56-AA16-0DD2EA64B863}" presName="last" presStyleCnt="0"/>
      <dgm:spPr/>
    </dgm:pt>
    <dgm:pt modelId="{2C81D19C-5783-4597-A013-78093E3FD4AA}" type="pres">
      <dgm:prSet presAssocID="{EB6411E3-1AC9-4B56-AA16-0DD2EA64B863}" presName="circleTx" presStyleLbl="node1" presStyleIdx="18" presStyleCnt="19"/>
      <dgm:spPr/>
      <dgm:t>
        <a:bodyPr/>
        <a:lstStyle/>
        <a:p>
          <a:endParaRPr lang="en-US"/>
        </a:p>
      </dgm:t>
    </dgm:pt>
    <dgm:pt modelId="{4C5407A8-9037-4D22-B758-9EB7A7407F5D}" type="pres">
      <dgm:prSet presAssocID="{EB6411E3-1AC9-4B56-AA16-0DD2EA64B863}" presName="spN" presStyleCnt="0"/>
      <dgm:spPr/>
    </dgm:pt>
  </dgm:ptLst>
  <dgm:cxnLst>
    <dgm:cxn modelId="{F7A9D434-D3EC-B44B-AB95-CD8CEF142AB3}" type="presOf" srcId="{EB6411E3-1AC9-4B56-AA16-0DD2EA64B863}" destId="{2C81D19C-5783-4597-A013-78093E3FD4AA}" srcOrd="0" destOrd="0" presId="urn:microsoft.com/office/officeart/2009/3/layout/RandomtoResultProcess"/>
    <dgm:cxn modelId="{C1861776-634B-FB44-A8B2-7D89BE82727C}" type="presOf" srcId="{1978C38C-DE75-4898-B792-321EA1F7323A}" destId="{02BD8CC7-75C5-4007-B516-3F3CB528DACF}" srcOrd="0" destOrd="0" presId="urn:microsoft.com/office/officeart/2009/3/layout/RandomtoResultProcess"/>
    <dgm:cxn modelId="{92C0F94F-FFD1-47C2-AB4F-48276B05D64F}" srcId="{C6F8BADE-A621-4E19-8423-5F344DEED120}" destId="{EB6411E3-1AC9-4B56-AA16-0DD2EA64B863}" srcOrd="3" destOrd="0" parTransId="{8A1E18C7-DC7C-4A0A-82A3-E5D3F35A1054}" sibTransId="{E352614A-E10B-425E-8FD0-B50DF20DF80A}"/>
    <dgm:cxn modelId="{3FA3A1EB-E7C1-394C-8637-0B3DA9C8881F}" type="presOf" srcId="{C6F8BADE-A621-4E19-8423-5F344DEED120}" destId="{16EB4C5F-8F80-4684-A880-EDD7743B8D6E}" srcOrd="0" destOrd="0" presId="urn:microsoft.com/office/officeart/2009/3/layout/RandomtoResultProcess"/>
    <dgm:cxn modelId="{65AD184D-1B5B-5542-8194-7331A7CE26DA}" type="presOf" srcId="{D34E00D3-ECBA-46A5-8A33-7A57246CEA95}" destId="{1A3F70FD-275E-4E5C-A460-AE604F66D6BB}" srcOrd="0" destOrd="0" presId="urn:microsoft.com/office/officeart/2009/3/layout/RandomtoResultProcess"/>
    <dgm:cxn modelId="{362C2CB8-7FBD-4124-8E24-0FDBB4E3244C}" srcId="{C6F8BADE-A621-4E19-8423-5F344DEED120}" destId="{1978C38C-DE75-4898-B792-321EA1F7323A}" srcOrd="0" destOrd="0" parTransId="{564FAF69-D05F-432A-BC1F-EA2D0FDB8C3A}" sibTransId="{4CBF072D-8FBE-4DB6-BF57-91184168EB98}"/>
    <dgm:cxn modelId="{F1A7B6FE-1BC4-5148-9F9F-1C1C07EB6C67}" type="presOf" srcId="{839ACD05-9C12-412F-A2D5-CF1591CAE56C}" destId="{43CBD4FA-CCDE-48FA-8455-CBD4DF6D2801}" srcOrd="0" destOrd="0" presId="urn:microsoft.com/office/officeart/2009/3/layout/RandomtoResultProcess"/>
    <dgm:cxn modelId="{DA7B02E0-E5A6-4645-A0C6-A0EAEB325C22}" srcId="{C6F8BADE-A621-4E19-8423-5F344DEED120}" destId="{839ACD05-9C12-412F-A2D5-CF1591CAE56C}" srcOrd="2" destOrd="0" parTransId="{90515C67-D541-4EE7-9AD3-9361CE4CE5E6}" sibTransId="{3E965261-66F8-4955-974C-C648540D9A5B}"/>
    <dgm:cxn modelId="{236CF7A3-078A-4B89-94F1-F24C051CF58E}" srcId="{C6F8BADE-A621-4E19-8423-5F344DEED120}" destId="{D34E00D3-ECBA-46A5-8A33-7A57246CEA95}" srcOrd="1" destOrd="0" parTransId="{2DA7A531-80B1-4010-AF98-E0E0DD023027}" sibTransId="{73343882-CF80-42E6-B48E-01FB4D953BC2}"/>
    <dgm:cxn modelId="{46FC79D3-D80F-7947-BF69-0D1D9D0929D2}" type="presParOf" srcId="{16EB4C5F-8F80-4684-A880-EDD7743B8D6E}" destId="{AF1F1528-66C8-4DC1-AE0D-BAADA29F7DE4}" srcOrd="0" destOrd="0" presId="urn:microsoft.com/office/officeart/2009/3/layout/RandomtoResultProcess"/>
    <dgm:cxn modelId="{04CE2B65-8042-394A-8450-F0A59A17F838}" type="presParOf" srcId="{AF1F1528-66C8-4DC1-AE0D-BAADA29F7DE4}" destId="{02BD8CC7-75C5-4007-B516-3F3CB528DACF}" srcOrd="0" destOrd="0" presId="urn:microsoft.com/office/officeart/2009/3/layout/RandomtoResultProcess"/>
    <dgm:cxn modelId="{BC94C606-53AB-7049-A086-B5AFAA347953}" type="presParOf" srcId="{AF1F1528-66C8-4DC1-AE0D-BAADA29F7DE4}" destId="{1710FDBB-7EB9-4E4A-A75B-3A542F876BE1}" srcOrd="1" destOrd="0" presId="urn:microsoft.com/office/officeart/2009/3/layout/RandomtoResultProcess"/>
    <dgm:cxn modelId="{5679448F-B3EC-5441-9771-4087F2B27FE3}" type="presParOf" srcId="{AF1F1528-66C8-4DC1-AE0D-BAADA29F7DE4}" destId="{0493D973-D617-43F6-A9FC-EC07F463C01C}" srcOrd="2" destOrd="0" presId="urn:microsoft.com/office/officeart/2009/3/layout/RandomtoResultProcess"/>
    <dgm:cxn modelId="{7D5A7150-0539-8149-B670-59287BC24CA3}" type="presParOf" srcId="{AF1F1528-66C8-4DC1-AE0D-BAADA29F7DE4}" destId="{8D260052-C17B-4CB4-9DF0-A0D8F7651349}" srcOrd="3" destOrd="0" presId="urn:microsoft.com/office/officeart/2009/3/layout/RandomtoResultProcess"/>
    <dgm:cxn modelId="{B9F4899E-0E13-374B-8C2F-FB8ECC10BB5E}" type="presParOf" srcId="{AF1F1528-66C8-4DC1-AE0D-BAADA29F7DE4}" destId="{7DFA09A5-4CAF-43E4-9B7D-A4989815C95F}" srcOrd="4" destOrd="0" presId="urn:microsoft.com/office/officeart/2009/3/layout/RandomtoResultProcess"/>
    <dgm:cxn modelId="{3632517E-59F0-A240-A537-CE1BF79F0352}" type="presParOf" srcId="{AF1F1528-66C8-4DC1-AE0D-BAADA29F7DE4}" destId="{A9CA1880-65F3-4813-B6F5-C6F2E2644340}" srcOrd="5" destOrd="0" presId="urn:microsoft.com/office/officeart/2009/3/layout/RandomtoResultProcess"/>
    <dgm:cxn modelId="{A5EC5FBF-26F7-7D41-8A9B-A2BB39D84519}" type="presParOf" srcId="{AF1F1528-66C8-4DC1-AE0D-BAADA29F7DE4}" destId="{E79035E2-2FFD-41B2-BD4D-3F1C92B0F99F}" srcOrd="6" destOrd="0" presId="urn:microsoft.com/office/officeart/2009/3/layout/RandomtoResultProcess"/>
    <dgm:cxn modelId="{5DBB547F-B460-5D4E-AC7A-D74FD555BBBC}" type="presParOf" srcId="{AF1F1528-66C8-4DC1-AE0D-BAADA29F7DE4}" destId="{416A5933-FAE9-471C-B105-BE9A5A3650F1}" srcOrd="7" destOrd="0" presId="urn:microsoft.com/office/officeart/2009/3/layout/RandomtoResultProcess"/>
    <dgm:cxn modelId="{6F704B5B-6B23-154B-9B94-EBEDB3506F98}" type="presParOf" srcId="{AF1F1528-66C8-4DC1-AE0D-BAADA29F7DE4}" destId="{F3A49FC3-9EAE-4AC4-8047-462346D1D05C}" srcOrd="8" destOrd="0" presId="urn:microsoft.com/office/officeart/2009/3/layout/RandomtoResultProcess"/>
    <dgm:cxn modelId="{D926C6EE-B901-7C44-B704-EB728D8348C4}" type="presParOf" srcId="{AF1F1528-66C8-4DC1-AE0D-BAADA29F7DE4}" destId="{821370CB-735A-46D2-AFB5-DB7DC7F819DE}" srcOrd="9" destOrd="0" presId="urn:microsoft.com/office/officeart/2009/3/layout/RandomtoResultProcess"/>
    <dgm:cxn modelId="{C53C4B03-07F1-CA4F-A508-129D79BC2E30}" type="presParOf" srcId="{AF1F1528-66C8-4DC1-AE0D-BAADA29F7DE4}" destId="{05A41983-091B-4CE6-8055-03099A9D617B}" srcOrd="10" destOrd="0" presId="urn:microsoft.com/office/officeart/2009/3/layout/RandomtoResultProcess"/>
    <dgm:cxn modelId="{DBC2ED31-7FFA-DF47-9E62-18C2662B144E}" type="presParOf" srcId="{AF1F1528-66C8-4DC1-AE0D-BAADA29F7DE4}" destId="{9B685A17-6B02-432C-B5F2-66B2500DAF94}" srcOrd="11" destOrd="0" presId="urn:microsoft.com/office/officeart/2009/3/layout/RandomtoResultProcess"/>
    <dgm:cxn modelId="{8B86E06A-888E-5E4B-971E-9171B06C4D6E}" type="presParOf" srcId="{AF1F1528-66C8-4DC1-AE0D-BAADA29F7DE4}" destId="{491B9DAD-4C2E-4E77-8D9E-21C4E3F394A7}" srcOrd="12" destOrd="0" presId="urn:microsoft.com/office/officeart/2009/3/layout/RandomtoResultProcess"/>
    <dgm:cxn modelId="{89558CD3-D5F4-0840-8F0C-A7BB803380E4}" type="presParOf" srcId="{AF1F1528-66C8-4DC1-AE0D-BAADA29F7DE4}" destId="{BAB21EFA-E85A-4C12-AD6F-FFBC8D74172F}" srcOrd="13" destOrd="0" presId="urn:microsoft.com/office/officeart/2009/3/layout/RandomtoResultProcess"/>
    <dgm:cxn modelId="{D458B6BD-F6D2-AF4B-82E6-0509B6F11407}" type="presParOf" srcId="{AF1F1528-66C8-4DC1-AE0D-BAADA29F7DE4}" destId="{6FBB6BA5-1B27-4F83-B953-55857E2664C1}" srcOrd="14" destOrd="0" presId="urn:microsoft.com/office/officeart/2009/3/layout/RandomtoResultProcess"/>
    <dgm:cxn modelId="{D5270353-F4E4-CD4B-9A32-115A21D83DBA}" type="presParOf" srcId="{AF1F1528-66C8-4DC1-AE0D-BAADA29F7DE4}" destId="{84DC4750-EE53-40E5-9757-E2CD63C3CA50}" srcOrd="15" destOrd="0" presId="urn:microsoft.com/office/officeart/2009/3/layout/RandomtoResultProcess"/>
    <dgm:cxn modelId="{DA12C96F-85EB-D34B-94F7-6499FB7E344F}" type="presParOf" srcId="{AF1F1528-66C8-4DC1-AE0D-BAADA29F7DE4}" destId="{D1E30AF7-7767-4361-AFD5-8C5372C4FFED}" srcOrd="16" destOrd="0" presId="urn:microsoft.com/office/officeart/2009/3/layout/RandomtoResultProcess"/>
    <dgm:cxn modelId="{22714AA7-54B5-4740-929C-24992072EB8C}" type="presParOf" srcId="{AF1F1528-66C8-4DC1-AE0D-BAADA29F7DE4}" destId="{2895621B-2570-47B0-8689-B2ABCEF5EC9B}" srcOrd="17" destOrd="0" presId="urn:microsoft.com/office/officeart/2009/3/layout/RandomtoResultProcess"/>
    <dgm:cxn modelId="{88EF4888-35E9-A14E-918E-1BB5D76F26B5}" type="presParOf" srcId="{AF1F1528-66C8-4DC1-AE0D-BAADA29F7DE4}" destId="{926193B1-4EDA-4B42-B710-2E17F8B7CB86}" srcOrd="18" destOrd="0" presId="urn:microsoft.com/office/officeart/2009/3/layout/RandomtoResultProcess"/>
    <dgm:cxn modelId="{18CA5D5D-5AB0-2B4A-B9E3-4A24E6F570BD}" type="presParOf" srcId="{16EB4C5F-8F80-4684-A880-EDD7743B8D6E}" destId="{C87493F6-25DA-46CC-92EE-51139E1997EB}" srcOrd="1" destOrd="0" presId="urn:microsoft.com/office/officeart/2009/3/layout/RandomtoResultProcess"/>
    <dgm:cxn modelId="{07CCED06-D93F-D247-90ED-0FE6F7DA6BFB}" type="presParOf" srcId="{C87493F6-25DA-46CC-92EE-51139E1997EB}" destId="{3B1A8840-8537-4C95-9D33-B0A0776641C0}" srcOrd="0" destOrd="0" presId="urn:microsoft.com/office/officeart/2009/3/layout/RandomtoResultProcess"/>
    <dgm:cxn modelId="{11F2F90B-5E12-3D4E-9461-0D62F4AA4638}" type="presParOf" srcId="{C87493F6-25DA-46CC-92EE-51139E1997EB}" destId="{176CF6F2-7CCE-416D-A6F5-35B1D731AA6F}" srcOrd="1" destOrd="0" presId="urn:microsoft.com/office/officeart/2009/3/layout/RandomtoResultProcess"/>
    <dgm:cxn modelId="{C80FFB3F-B5F5-B74B-B426-6D0EDDDC41C6}" type="presParOf" srcId="{16EB4C5F-8F80-4684-A880-EDD7743B8D6E}" destId="{5F97036B-997C-4C5E-82BF-76CA1F4179A1}" srcOrd="2" destOrd="0" presId="urn:microsoft.com/office/officeart/2009/3/layout/RandomtoResultProcess"/>
    <dgm:cxn modelId="{D809A7C4-4C2F-9846-8A16-3C78D8068962}" type="presParOf" srcId="{5F97036B-997C-4C5E-82BF-76CA1F4179A1}" destId="{1A3F70FD-275E-4E5C-A460-AE604F66D6BB}" srcOrd="0" destOrd="0" presId="urn:microsoft.com/office/officeart/2009/3/layout/RandomtoResultProcess"/>
    <dgm:cxn modelId="{0D6BFB6E-D52B-E447-91EC-C3FD66E3AF13}" type="presParOf" srcId="{5F97036B-997C-4C5E-82BF-76CA1F4179A1}" destId="{ADD3D5DC-5EA4-40D6-A744-E6B545226847}" srcOrd="1" destOrd="0" presId="urn:microsoft.com/office/officeart/2009/3/layout/RandomtoResultProcess"/>
    <dgm:cxn modelId="{8D6FFE89-5A5A-1D46-906C-F64CB0418415}" type="presParOf" srcId="{16EB4C5F-8F80-4684-A880-EDD7743B8D6E}" destId="{134307A1-8FD4-4A3A-9792-515B1D74792F}" srcOrd="3" destOrd="0" presId="urn:microsoft.com/office/officeart/2009/3/layout/RandomtoResultProcess"/>
    <dgm:cxn modelId="{00877532-7391-5941-B06C-7B139A5944F1}" type="presParOf" srcId="{134307A1-8FD4-4A3A-9792-515B1D74792F}" destId="{73C978A2-A371-4B30-B564-60B4CA481519}" srcOrd="0" destOrd="0" presId="urn:microsoft.com/office/officeart/2009/3/layout/RandomtoResultProcess"/>
    <dgm:cxn modelId="{794E8D79-7BEF-8645-9D91-7463CE4A48CA}" type="presParOf" srcId="{134307A1-8FD4-4A3A-9792-515B1D74792F}" destId="{BDEE9960-92E7-492D-911B-E50C30BC0403}" srcOrd="1" destOrd="0" presId="urn:microsoft.com/office/officeart/2009/3/layout/RandomtoResultProcess"/>
    <dgm:cxn modelId="{913386C6-A5CD-A841-9A07-1582E21DB1E1}" type="presParOf" srcId="{16EB4C5F-8F80-4684-A880-EDD7743B8D6E}" destId="{FA2AC7F8-3012-4742-9F78-0CE9AB2370B3}" srcOrd="4" destOrd="0" presId="urn:microsoft.com/office/officeart/2009/3/layout/RandomtoResultProcess"/>
    <dgm:cxn modelId="{9B2F7E6D-2274-D443-9BB9-94DCBD961E6F}" type="presParOf" srcId="{FA2AC7F8-3012-4742-9F78-0CE9AB2370B3}" destId="{43CBD4FA-CCDE-48FA-8455-CBD4DF6D2801}" srcOrd="0" destOrd="0" presId="urn:microsoft.com/office/officeart/2009/3/layout/RandomtoResultProcess"/>
    <dgm:cxn modelId="{66ADFBE7-A1FF-8542-93DF-D55BAF16F48A}" type="presParOf" srcId="{FA2AC7F8-3012-4742-9F78-0CE9AB2370B3}" destId="{E91F899F-8BA0-4442-837A-28424A5C406B}" srcOrd="1" destOrd="0" presId="urn:microsoft.com/office/officeart/2009/3/layout/RandomtoResultProcess"/>
    <dgm:cxn modelId="{92A21A95-A9A0-7546-979B-10D56E8BFA8F}" type="presParOf" srcId="{16EB4C5F-8F80-4684-A880-EDD7743B8D6E}" destId="{B3557FC3-6E9A-4E0B-A48D-F1D4D7E4DCB7}" srcOrd="5" destOrd="0" presId="urn:microsoft.com/office/officeart/2009/3/layout/RandomtoResultProcess"/>
    <dgm:cxn modelId="{2CBD99C6-0E04-C544-9241-8703C8CCDD6B}" type="presParOf" srcId="{B3557FC3-6E9A-4E0B-A48D-F1D4D7E4DCB7}" destId="{AFB19B90-CD9D-46ED-9B5E-96A29D3E2873}" srcOrd="0" destOrd="0" presId="urn:microsoft.com/office/officeart/2009/3/layout/RandomtoResultProcess"/>
    <dgm:cxn modelId="{FD8D0695-CF13-2C4A-AB04-39155264FF97}" type="presParOf" srcId="{B3557FC3-6E9A-4E0B-A48D-F1D4D7E4DCB7}" destId="{021BA846-FEB2-430D-9CD6-7BE051F1C41C}" srcOrd="1" destOrd="0" presId="urn:microsoft.com/office/officeart/2009/3/layout/RandomtoResultProcess"/>
    <dgm:cxn modelId="{36038100-C50D-F143-B926-86C26B3AB892}" type="presParOf" srcId="{16EB4C5F-8F80-4684-A880-EDD7743B8D6E}" destId="{10818B9A-683C-461C-A2B9-D1EF81309F1C}" srcOrd="6" destOrd="0" presId="urn:microsoft.com/office/officeart/2009/3/layout/RandomtoResultProcess"/>
    <dgm:cxn modelId="{CE6FDC94-93D9-6746-8DF7-BFB282FD7B8B}" type="presParOf" srcId="{10818B9A-683C-461C-A2B9-D1EF81309F1C}" destId="{2C81D19C-5783-4597-A013-78093E3FD4AA}" srcOrd="0" destOrd="0" presId="urn:microsoft.com/office/officeart/2009/3/layout/RandomtoResultProcess"/>
    <dgm:cxn modelId="{37C1CE36-7BAA-4D43-ACF6-C7C5036B0073}" type="presParOf" srcId="{10818B9A-683C-461C-A2B9-D1EF81309F1C}" destId="{4C5407A8-9037-4D22-B758-9EB7A7407F5D}"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D8CC7-75C5-4007-B516-3F3CB528DACF}">
      <dsp:nvSpPr>
        <dsp:cNvPr id="0" name=""/>
        <dsp:cNvSpPr/>
      </dsp:nvSpPr>
      <dsp:spPr>
        <a:xfrm>
          <a:off x="114764" y="2178201"/>
          <a:ext cx="1702118" cy="560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b="0" i="0" kern="1200" noProof="0" dirty="0" smtClean="0">
              <a:latin typeface="+mj-lt"/>
            </a:rPr>
            <a:t>Status Quo: </a:t>
          </a:r>
        </a:p>
        <a:p>
          <a:pPr lvl="0" algn="ctr" defTabSz="889000">
            <a:lnSpc>
              <a:spcPct val="90000"/>
            </a:lnSpc>
            <a:spcBef>
              <a:spcPct val="0"/>
            </a:spcBef>
            <a:spcAft>
              <a:spcPct val="35000"/>
            </a:spcAft>
          </a:pPr>
          <a:r>
            <a:rPr lang="de-DE" sz="2000" b="0" i="0" kern="1200" noProof="0" dirty="0" smtClean="0">
              <a:latin typeface="+mj-lt"/>
            </a:rPr>
            <a:t>GAP 2013</a:t>
          </a:r>
        </a:p>
        <a:p>
          <a:pPr lvl="0" algn="ctr" defTabSz="889000">
            <a:lnSpc>
              <a:spcPct val="90000"/>
            </a:lnSpc>
            <a:spcBef>
              <a:spcPct val="0"/>
            </a:spcBef>
            <a:spcAft>
              <a:spcPct val="35000"/>
            </a:spcAft>
          </a:pPr>
          <a:endParaRPr lang="de-DE" sz="2000" b="0" i="0" kern="1200" noProof="0" dirty="0">
            <a:latin typeface="Century Gothic"/>
          </a:endParaRPr>
        </a:p>
      </dsp:txBody>
      <dsp:txXfrm>
        <a:off x="114764" y="2178201"/>
        <a:ext cx="1702118" cy="560925"/>
      </dsp:txXfrm>
    </dsp:sp>
    <dsp:sp modelId="{1710FDBB-7EB9-4E4A-A75B-3A542F876BE1}">
      <dsp:nvSpPr>
        <dsp:cNvPr id="0" name=""/>
        <dsp:cNvSpPr/>
      </dsp:nvSpPr>
      <dsp:spPr>
        <a:xfrm>
          <a:off x="112830" y="1870445"/>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93D973-D617-43F6-A9FC-EC07F463C01C}">
      <dsp:nvSpPr>
        <dsp:cNvPr id="0" name=""/>
        <dsp:cNvSpPr/>
      </dsp:nvSpPr>
      <dsp:spPr>
        <a:xfrm>
          <a:off x="207607" y="1680891"/>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D260052-C17B-4CB4-9DF0-A0D8F7651349}">
      <dsp:nvSpPr>
        <dsp:cNvPr id="0" name=""/>
        <dsp:cNvSpPr/>
      </dsp:nvSpPr>
      <dsp:spPr>
        <a:xfrm>
          <a:off x="435072" y="1718802"/>
          <a:ext cx="212764" cy="212764"/>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DFA09A5-4CAF-43E4-9B7D-A4989815C95F}">
      <dsp:nvSpPr>
        <dsp:cNvPr id="0" name=""/>
        <dsp:cNvSpPr/>
      </dsp:nvSpPr>
      <dsp:spPr>
        <a:xfrm>
          <a:off x="624626" y="1510292"/>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9CA1880-65F3-4813-B6F5-C6F2E2644340}">
      <dsp:nvSpPr>
        <dsp:cNvPr id="0" name=""/>
        <dsp:cNvSpPr/>
      </dsp:nvSpPr>
      <dsp:spPr>
        <a:xfrm>
          <a:off x="871046" y="1434470"/>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79035E2-2FFD-41B2-BD4D-3F1C92B0F99F}">
      <dsp:nvSpPr>
        <dsp:cNvPr id="0" name=""/>
        <dsp:cNvSpPr/>
      </dsp:nvSpPr>
      <dsp:spPr>
        <a:xfrm>
          <a:off x="1174333" y="1567158"/>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16A5933-FAE9-471C-B105-BE9A5A3650F1}">
      <dsp:nvSpPr>
        <dsp:cNvPr id="0" name=""/>
        <dsp:cNvSpPr/>
      </dsp:nvSpPr>
      <dsp:spPr>
        <a:xfrm>
          <a:off x="1363887" y="1661935"/>
          <a:ext cx="212764" cy="212764"/>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3A49FC3-9EAE-4AC4-8047-462346D1D05C}">
      <dsp:nvSpPr>
        <dsp:cNvPr id="0" name=""/>
        <dsp:cNvSpPr/>
      </dsp:nvSpPr>
      <dsp:spPr>
        <a:xfrm>
          <a:off x="1629263" y="1870445"/>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21370CB-735A-46D2-AFB5-DB7DC7F819DE}">
      <dsp:nvSpPr>
        <dsp:cNvPr id="0" name=""/>
        <dsp:cNvSpPr/>
      </dsp:nvSpPr>
      <dsp:spPr>
        <a:xfrm>
          <a:off x="1742995" y="2078954"/>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5A41983-091B-4CE6-8055-03099A9D617B}">
      <dsp:nvSpPr>
        <dsp:cNvPr id="0" name=""/>
        <dsp:cNvSpPr/>
      </dsp:nvSpPr>
      <dsp:spPr>
        <a:xfrm>
          <a:off x="744603" y="1604630"/>
          <a:ext cx="348160" cy="348160"/>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B685A17-6B02-432C-B5F2-66B2500DAF94}">
      <dsp:nvSpPr>
        <dsp:cNvPr id="0" name=""/>
        <dsp:cNvSpPr/>
      </dsp:nvSpPr>
      <dsp:spPr>
        <a:xfrm>
          <a:off x="18053" y="2401196"/>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91B9DAD-4C2E-4E77-8D9E-21C4E3F394A7}">
      <dsp:nvSpPr>
        <dsp:cNvPr id="0" name=""/>
        <dsp:cNvSpPr/>
      </dsp:nvSpPr>
      <dsp:spPr>
        <a:xfrm>
          <a:off x="131786" y="2571795"/>
          <a:ext cx="212764" cy="212764"/>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AB21EFA-E85A-4C12-AD6F-FFBC8D74172F}">
      <dsp:nvSpPr>
        <dsp:cNvPr id="0" name=""/>
        <dsp:cNvSpPr/>
      </dsp:nvSpPr>
      <dsp:spPr>
        <a:xfrm>
          <a:off x="416117" y="2723438"/>
          <a:ext cx="309476" cy="309476"/>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FBB6BA5-1B27-4F83-B953-55857E2664C1}">
      <dsp:nvSpPr>
        <dsp:cNvPr id="0" name=""/>
        <dsp:cNvSpPr/>
      </dsp:nvSpPr>
      <dsp:spPr>
        <a:xfrm>
          <a:off x="814180" y="2969858"/>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4DC4750-EE53-40E5-9757-E2CD63C3CA50}">
      <dsp:nvSpPr>
        <dsp:cNvPr id="0" name=""/>
        <dsp:cNvSpPr/>
      </dsp:nvSpPr>
      <dsp:spPr>
        <a:xfrm>
          <a:off x="890002" y="2723438"/>
          <a:ext cx="212764" cy="212764"/>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1E30AF7-7767-4361-AFD5-8C5372C4FFED}">
      <dsp:nvSpPr>
        <dsp:cNvPr id="0" name=""/>
        <dsp:cNvSpPr/>
      </dsp:nvSpPr>
      <dsp:spPr>
        <a:xfrm>
          <a:off x="1079556" y="2988814"/>
          <a:ext cx="135395" cy="135395"/>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895621B-2570-47B0-8689-B2ABCEF5EC9B}">
      <dsp:nvSpPr>
        <dsp:cNvPr id="0" name=""/>
        <dsp:cNvSpPr/>
      </dsp:nvSpPr>
      <dsp:spPr>
        <a:xfrm>
          <a:off x="1250155" y="2685527"/>
          <a:ext cx="309476" cy="309476"/>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26193B1-4EDA-4B42-B710-2E17F8B7CB86}">
      <dsp:nvSpPr>
        <dsp:cNvPr id="0" name=""/>
        <dsp:cNvSpPr/>
      </dsp:nvSpPr>
      <dsp:spPr>
        <a:xfrm>
          <a:off x="1667174" y="2609706"/>
          <a:ext cx="212764" cy="212764"/>
        </a:xfrm>
        <a:prstGeom prst="ellipse">
          <a:avLst/>
        </a:prstGeom>
        <a:solidFill>
          <a:srgbClr val="F3F2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B1A8840-8537-4C95-9D33-B0A0776641C0}">
      <dsp:nvSpPr>
        <dsp:cNvPr id="0" name=""/>
        <dsp:cNvSpPr/>
      </dsp:nvSpPr>
      <dsp:spPr>
        <a:xfrm>
          <a:off x="1879938" y="1718486"/>
          <a:ext cx="624859" cy="1192925"/>
        </a:xfrm>
        <a:prstGeom prst="chevron">
          <a:avLst>
            <a:gd name="adj" fmla="val 62310"/>
          </a:avLst>
        </a:prstGeom>
        <a:solidFill>
          <a:srgbClr val="F3F2DC"/>
        </a:solidFill>
        <a:ln>
          <a:noFill/>
        </a:ln>
        <a:effectLst/>
      </dsp:spPr>
      <dsp:style>
        <a:lnRef idx="0">
          <a:scrgbClr r="0" g="0" b="0"/>
        </a:lnRef>
        <a:fillRef idx="2">
          <a:scrgbClr r="0" g="0" b="0"/>
        </a:fillRef>
        <a:effectRef idx="1">
          <a:scrgbClr r="0" g="0" b="0"/>
        </a:effectRef>
        <a:fontRef idx="minor">
          <a:schemeClr val="dk1"/>
        </a:fontRef>
      </dsp:style>
    </dsp:sp>
    <dsp:sp modelId="{1A3F70FD-275E-4E5C-A460-AE604F66D6BB}">
      <dsp:nvSpPr>
        <dsp:cNvPr id="0" name=""/>
        <dsp:cNvSpPr/>
      </dsp:nvSpPr>
      <dsp:spPr>
        <a:xfrm>
          <a:off x="2504798" y="1719066"/>
          <a:ext cx="1704163" cy="1192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b="0" i="0" kern="1200" noProof="0" dirty="0" smtClean="0">
              <a:latin typeface="+mj-lt"/>
            </a:rPr>
            <a:t>Reformen für  neuen Finanzrahmen  2021 - 2027 </a:t>
          </a:r>
        </a:p>
        <a:p>
          <a:pPr lvl="0" algn="ctr" defTabSz="889000">
            <a:lnSpc>
              <a:spcPct val="90000"/>
            </a:lnSpc>
            <a:spcBef>
              <a:spcPct val="0"/>
            </a:spcBef>
            <a:spcAft>
              <a:spcPct val="35000"/>
            </a:spcAft>
          </a:pPr>
          <a:endParaRPr lang="de-DE" sz="2000" b="0" i="0" kern="1200" noProof="0" dirty="0">
            <a:latin typeface="Century Gothic"/>
          </a:endParaRPr>
        </a:p>
      </dsp:txBody>
      <dsp:txXfrm>
        <a:off x="2504798" y="1719066"/>
        <a:ext cx="1704163" cy="1192914"/>
      </dsp:txXfrm>
    </dsp:sp>
    <dsp:sp modelId="{73C978A2-A371-4B30-B564-60B4CA481519}">
      <dsp:nvSpPr>
        <dsp:cNvPr id="0" name=""/>
        <dsp:cNvSpPr/>
      </dsp:nvSpPr>
      <dsp:spPr>
        <a:xfrm>
          <a:off x="4208961" y="1718486"/>
          <a:ext cx="624859" cy="1192925"/>
        </a:xfrm>
        <a:prstGeom prst="chevron">
          <a:avLst>
            <a:gd name="adj" fmla="val 62310"/>
          </a:avLst>
        </a:prstGeom>
        <a:solidFill>
          <a:srgbClr val="F3F2DC"/>
        </a:solidFill>
        <a:ln>
          <a:noFill/>
        </a:ln>
        <a:effectLst/>
      </dsp:spPr>
      <dsp:style>
        <a:lnRef idx="0">
          <a:scrgbClr r="0" g="0" b="0"/>
        </a:lnRef>
        <a:fillRef idx="2">
          <a:scrgbClr r="0" g="0" b="0"/>
        </a:fillRef>
        <a:effectRef idx="1">
          <a:scrgbClr r="0" g="0" b="0"/>
        </a:effectRef>
        <a:fontRef idx="minor">
          <a:schemeClr val="dk1"/>
        </a:fontRef>
      </dsp:style>
    </dsp:sp>
    <dsp:sp modelId="{43CBD4FA-CCDE-48FA-8455-CBD4DF6D2801}">
      <dsp:nvSpPr>
        <dsp:cNvPr id="0" name=""/>
        <dsp:cNvSpPr/>
      </dsp:nvSpPr>
      <dsp:spPr>
        <a:xfrm>
          <a:off x="4833821" y="1719066"/>
          <a:ext cx="1704163" cy="1192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b="0" i="0" kern="1200" noProof="0" dirty="0" smtClean="0">
              <a:latin typeface="+mj-lt"/>
            </a:rPr>
            <a:t>Eine neue Verordnung, die Reformen festschreibt</a:t>
          </a:r>
        </a:p>
        <a:p>
          <a:pPr lvl="0" algn="ctr" defTabSz="889000">
            <a:lnSpc>
              <a:spcPct val="90000"/>
            </a:lnSpc>
            <a:spcBef>
              <a:spcPct val="0"/>
            </a:spcBef>
            <a:spcAft>
              <a:spcPct val="35000"/>
            </a:spcAft>
          </a:pPr>
          <a:endParaRPr lang="de-DE" sz="2000" b="0" i="0" kern="1200" noProof="0" dirty="0">
            <a:latin typeface="Century Gothic"/>
          </a:endParaRPr>
        </a:p>
      </dsp:txBody>
      <dsp:txXfrm>
        <a:off x="4833821" y="1719066"/>
        <a:ext cx="1704163" cy="1192914"/>
      </dsp:txXfrm>
    </dsp:sp>
    <dsp:sp modelId="{AFB19B90-CD9D-46ED-9B5E-96A29D3E2873}">
      <dsp:nvSpPr>
        <dsp:cNvPr id="0" name=""/>
        <dsp:cNvSpPr/>
      </dsp:nvSpPr>
      <dsp:spPr>
        <a:xfrm>
          <a:off x="6537984" y="1718486"/>
          <a:ext cx="624859" cy="1192925"/>
        </a:xfrm>
        <a:prstGeom prst="chevron">
          <a:avLst>
            <a:gd name="adj" fmla="val 62310"/>
          </a:avLst>
        </a:prstGeom>
        <a:solidFill>
          <a:srgbClr val="F3F2DC"/>
        </a:solidFill>
        <a:ln>
          <a:noFill/>
        </a:ln>
        <a:effectLst/>
      </dsp:spPr>
      <dsp:style>
        <a:lnRef idx="0">
          <a:scrgbClr r="0" g="0" b="0"/>
        </a:lnRef>
        <a:fillRef idx="2">
          <a:scrgbClr r="0" g="0" b="0"/>
        </a:fillRef>
        <a:effectRef idx="1">
          <a:scrgbClr r="0" g="0" b="0"/>
        </a:effectRef>
        <a:fontRef idx="minor">
          <a:schemeClr val="dk1"/>
        </a:fontRef>
      </dsp:style>
    </dsp:sp>
    <dsp:sp modelId="{2C81D19C-5783-4597-A013-78093E3FD4AA}">
      <dsp:nvSpPr>
        <dsp:cNvPr id="0" name=""/>
        <dsp:cNvSpPr/>
      </dsp:nvSpPr>
      <dsp:spPr>
        <a:xfrm>
          <a:off x="7231011" y="1619900"/>
          <a:ext cx="1448538" cy="1448538"/>
        </a:xfrm>
        <a:prstGeom prst="ellipse">
          <a:avLst/>
        </a:prstGeom>
        <a:solidFill>
          <a:schemeClr val="bg2"/>
        </a:solidFill>
        <a:ln>
          <a:solidFill>
            <a:schemeClr val="bg2"/>
          </a:solidFill>
        </a:ln>
        <a:effectLst>
          <a:outerShdw blurRad="38100" dist="25400" dir="2700000" algn="br" rotWithShape="0">
            <a:srgbClr val="000000">
              <a:alpha val="60000"/>
            </a:srgbClr>
          </a:outerShdw>
        </a:effectLst>
        <a:scene3d>
          <a:camera prst="orthographicFront"/>
          <a:lightRig rig="flat" dir="t"/>
        </a:scene3d>
        <a:sp3d contourW="6350">
          <a:bevelT w="29210" h="12700"/>
          <a:contourClr>
            <a:schemeClr val="accent5">
              <a:shade val="30000"/>
              <a:satMod val="130000"/>
            </a:schemeClr>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de-DE" sz="2400" b="0" i="0" kern="1200" noProof="0" dirty="0" smtClean="0">
              <a:solidFill>
                <a:schemeClr val="tx1"/>
              </a:solidFill>
              <a:latin typeface="+mj-lt"/>
            </a:rPr>
            <a:t>Zukunft GAP</a:t>
          </a:r>
          <a:endParaRPr lang="de-DE" sz="2400" b="0" i="0" kern="1200" noProof="0" dirty="0">
            <a:solidFill>
              <a:schemeClr val="tx1"/>
            </a:solidFill>
            <a:latin typeface="+mj-lt"/>
          </a:endParaRPr>
        </a:p>
      </dsp:txBody>
      <dsp:txXfrm>
        <a:off x="7443144" y="1832033"/>
        <a:ext cx="1024272" cy="1024272"/>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A1DE03-4518-794F-8228-D6537C12ED6C}" type="datetimeFigureOut">
              <a:rPr lang="de-DE" smtClean="0"/>
              <a:t>01.02.18</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3AA5C0-73B2-E847-B3C8-002442F071DD}" type="slidenum">
              <a:rPr lang="de-DE" smtClean="0"/>
              <a:t>‹Nr.›</a:t>
            </a:fld>
            <a:endParaRPr lang="de-DE"/>
          </a:p>
        </p:txBody>
      </p:sp>
    </p:spTree>
    <p:extLst>
      <p:ext uri="{BB962C8B-B14F-4D97-AF65-F5344CB8AC3E}">
        <p14:creationId xmlns:p14="http://schemas.microsoft.com/office/powerpoint/2010/main" val="2458155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01000-2ABF-7A49-B6F2-F2469F59CE5F}" type="datetimeFigureOut">
              <a:rPr lang="de-DE" smtClean="0"/>
              <a:t>01.02.18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93FB03-AFF1-1642-BA19-8D739AAE8105}" type="slidenum">
              <a:rPr lang="de-DE" smtClean="0"/>
              <a:t>‹Nr.›</a:t>
            </a:fld>
            <a:endParaRPr lang="de-DE"/>
          </a:p>
        </p:txBody>
      </p:sp>
    </p:spTree>
    <p:extLst>
      <p:ext uri="{BB962C8B-B14F-4D97-AF65-F5344CB8AC3E}">
        <p14:creationId xmlns:p14="http://schemas.microsoft.com/office/powerpoint/2010/main" val="25948769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1 Doppelstunde, Gruppe zwischen 15 und 35 Schüler*innen, ab 10. Klasse</a:t>
            </a:r>
          </a:p>
          <a:p>
            <a:endParaRPr lang="de-DE" baseline="0" dirty="0" smtClean="0"/>
          </a:p>
          <a:p>
            <a:r>
              <a:rPr lang="de-DE" baseline="0" dirty="0" smtClean="0"/>
              <a:t>z.B. als Einstieg ins Thema EU, Gesetzgebung der EU, Agrarpolitik, Institutionen der EU </a:t>
            </a:r>
          </a:p>
          <a:p>
            <a:endParaRPr lang="de-DE" baseline="0" dirty="0" smtClean="0"/>
          </a:p>
          <a:p>
            <a:r>
              <a:rPr lang="de-DE" baseline="0" dirty="0" smtClean="0"/>
              <a:t>Lernziel: Die Schüler*innen beteiligen sich in der Rolle eines </a:t>
            </a:r>
            <a:r>
              <a:rPr lang="de-DE" baseline="0" dirty="0" err="1" smtClean="0"/>
              <a:t>MdEP</a:t>
            </a:r>
            <a:r>
              <a:rPr lang="de-DE" baseline="0" dirty="0" smtClean="0"/>
              <a:t> an einer politischen Debatte und kennen anschließend die Abläufe der Gesetzgebung in der EU und die daran beteiligten Institutionen. (Fokus auf </a:t>
            </a:r>
            <a:r>
              <a:rPr lang="de-DE" baseline="0" dirty="0" err="1" smtClean="0"/>
              <a:t>polity</a:t>
            </a:r>
            <a:r>
              <a:rPr lang="de-DE" baseline="0" dirty="0" smtClean="0"/>
              <a:t>-Ebene von Politik)</a:t>
            </a:r>
          </a:p>
          <a:p>
            <a:endParaRPr lang="de-DE" baseline="0" dirty="0" smtClean="0"/>
          </a:p>
          <a:p>
            <a:r>
              <a:rPr lang="de-DE" baseline="0" dirty="0" smtClean="0"/>
              <a:t>Ablauf: </a:t>
            </a:r>
          </a:p>
          <a:p>
            <a:pPr marL="171450" indent="-171450">
              <a:buFontTx/>
              <a:buChar char="-"/>
            </a:pPr>
            <a:r>
              <a:rPr lang="de-DE" baseline="0" dirty="0" smtClean="0"/>
              <a:t>Vorbereitung: Agrarpolitik in der EU und den Aufbau der Gesetzgebung </a:t>
            </a:r>
          </a:p>
          <a:p>
            <a:pPr marL="171450" indent="-171450">
              <a:buFontTx/>
              <a:buChar char="-"/>
            </a:pPr>
            <a:r>
              <a:rPr lang="de-DE" baseline="0" dirty="0" smtClean="0"/>
              <a:t>Simulation mit Beschlussfassung </a:t>
            </a:r>
          </a:p>
          <a:p>
            <a:pPr marL="171450" indent="-171450">
              <a:buFontTx/>
              <a:buChar char="-"/>
            </a:pPr>
            <a:r>
              <a:rPr lang="de-DE" baseline="0" dirty="0" smtClean="0"/>
              <a:t>Reflexion</a:t>
            </a:r>
          </a:p>
          <a:p>
            <a:pPr marL="0" indent="0">
              <a:buFontTx/>
              <a:buNone/>
            </a:pPr>
            <a:endParaRPr lang="de-DE" baseline="0" dirty="0" smtClean="0"/>
          </a:p>
          <a:p>
            <a:pPr marL="0" indent="0">
              <a:buFontTx/>
              <a:buNone/>
            </a:pPr>
            <a:endParaRPr lang="de-DE" baseline="0" dirty="0" smtClean="0"/>
          </a:p>
          <a:p>
            <a:pPr marL="0" indent="0">
              <a:buFontTx/>
              <a:buNone/>
            </a:pPr>
            <a:endParaRPr lang="de-DE" baseline="0" dirty="0" smtClean="0"/>
          </a:p>
          <a:p>
            <a:pPr marL="171450" indent="-171450">
              <a:buFontTx/>
              <a:buChar char="-"/>
            </a:pPr>
            <a:endParaRPr lang="de-DE" baseline="0" dirty="0" smtClean="0"/>
          </a:p>
        </p:txBody>
      </p:sp>
      <p:sp>
        <p:nvSpPr>
          <p:cNvPr id="4" name="Foliennummernplatzhalter 3"/>
          <p:cNvSpPr>
            <a:spLocks noGrp="1"/>
          </p:cNvSpPr>
          <p:nvPr>
            <p:ph type="sldNum" sz="quarter" idx="10"/>
          </p:nvPr>
        </p:nvSpPr>
        <p:spPr/>
        <p:txBody>
          <a:bodyPr/>
          <a:lstStyle/>
          <a:p>
            <a:fld id="{8793FB03-AFF1-1642-BA19-8D739AAE8105}" type="slidenum">
              <a:rPr lang="de-DE" smtClean="0"/>
              <a:t>0</a:t>
            </a:fld>
            <a:endParaRPr lang="de-DE"/>
          </a:p>
        </p:txBody>
      </p:sp>
    </p:spTree>
    <p:extLst>
      <p:ext uri="{BB962C8B-B14F-4D97-AF65-F5344CB8AC3E}">
        <p14:creationId xmlns:p14="http://schemas.microsoft.com/office/powerpoint/2010/main" val="3768866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kann man die Änderungsanträge,</a:t>
            </a:r>
            <a:r>
              <a:rPr lang="de-DE" baseline="0" dirty="0" smtClean="0"/>
              <a:t> die die Fraktionen in ihren Sitzungen erarbeiten, abbilden. Damit behalten die Schüler*innen und die Präsidentschaft besser den Überblick. Meist gibt es nach den informellen Verhandlungen noch weitere Veränderungen, die man abbilden kann. Nach den Abstimmungen kann man die abgelehnten Anträge in rot, den angenommenen in grün einfärben.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9</a:t>
            </a:fld>
            <a:endParaRPr lang="de-DE"/>
          </a:p>
        </p:txBody>
      </p:sp>
    </p:spTree>
    <p:extLst>
      <p:ext uri="{BB962C8B-B14F-4D97-AF65-F5344CB8AC3E}">
        <p14:creationId xmlns:p14="http://schemas.microsoft.com/office/powerpoint/2010/main" val="480494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Mithilfe</a:t>
            </a:r>
            <a:r>
              <a:rPr lang="de-DE" baseline="0" dirty="0" smtClean="0"/>
              <a:t> dieser Folie kann man den verabschiedeten Vorschlag und den Unterschied zum Kommissionsvorschlag zeigen.</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10</a:t>
            </a:fld>
            <a:endParaRPr lang="de-DE"/>
          </a:p>
        </p:txBody>
      </p:sp>
    </p:spTree>
    <p:extLst>
      <p:ext uri="{BB962C8B-B14F-4D97-AF65-F5344CB8AC3E}">
        <p14:creationId xmlns:p14="http://schemas.microsoft.com/office/powerpoint/2010/main" val="2549055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Je nach</a:t>
            </a:r>
            <a:r>
              <a:rPr lang="de-DE" baseline="0" dirty="0" smtClean="0"/>
              <a:t>dem wie viel Zeit die bisherige Diskussion in Anspruch genommen hat, kann man einen Gegenvorschlag des Ministerrates reingeben und die Schüler*innen den Vorschlag besprechen und abstimmen lassen.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11</a:t>
            </a:fld>
            <a:endParaRPr lang="de-DE"/>
          </a:p>
        </p:txBody>
      </p:sp>
    </p:spTree>
    <p:extLst>
      <p:ext uri="{BB962C8B-B14F-4D97-AF65-F5344CB8AC3E}">
        <p14:creationId xmlns:p14="http://schemas.microsoft.com/office/powerpoint/2010/main" val="2549055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12</a:t>
            </a:fld>
            <a:endParaRPr lang="de-DE"/>
          </a:p>
        </p:txBody>
      </p:sp>
    </p:spTree>
    <p:extLst>
      <p:ext uri="{BB962C8B-B14F-4D97-AF65-F5344CB8AC3E}">
        <p14:creationId xmlns:p14="http://schemas.microsoft.com/office/powerpoint/2010/main" val="2104379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Fragen zielen auf die vier Ebenen der Reflexion von Planspielen ab:</a:t>
            </a:r>
          </a:p>
          <a:p>
            <a:pPr marL="171450" indent="-171450">
              <a:buFontTx/>
              <a:buChar char="-"/>
            </a:pPr>
            <a:r>
              <a:rPr lang="de-DE" dirty="0" smtClean="0"/>
              <a:t>Intuitive Spielanalyse</a:t>
            </a:r>
          </a:p>
          <a:p>
            <a:pPr marL="171450" indent="-171450">
              <a:buFontTx/>
              <a:buChar char="-"/>
            </a:pPr>
            <a:r>
              <a:rPr lang="de-DE" dirty="0" smtClean="0"/>
              <a:t>Reflexion</a:t>
            </a:r>
            <a:r>
              <a:rPr lang="de-DE" baseline="0" dirty="0" smtClean="0"/>
              <a:t> des Spielablaufs</a:t>
            </a:r>
          </a:p>
          <a:p>
            <a:pPr marL="171450" indent="-171450">
              <a:buFontTx/>
              <a:buChar char="-"/>
            </a:pPr>
            <a:r>
              <a:rPr lang="de-DE" baseline="0" dirty="0" smtClean="0"/>
              <a:t>Brückenschlag zur Realität</a:t>
            </a:r>
          </a:p>
          <a:p>
            <a:pPr marL="171450" indent="-171450">
              <a:buFontTx/>
              <a:buChar char="-"/>
            </a:pPr>
            <a:r>
              <a:rPr lang="de-DE" baseline="0" dirty="0" smtClean="0"/>
              <a:t>Spielkritik (meta-Ebene)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13</a:t>
            </a:fld>
            <a:endParaRPr lang="de-DE"/>
          </a:p>
        </p:txBody>
      </p:sp>
    </p:spTree>
    <p:extLst>
      <p:ext uri="{BB962C8B-B14F-4D97-AF65-F5344CB8AC3E}">
        <p14:creationId xmlns:p14="http://schemas.microsoft.com/office/powerpoint/2010/main" val="1619135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„Was haben diese Bilder mit Landwirtschaft bzw. der EU Agrarpolitik zu tun?“</a:t>
            </a:r>
          </a:p>
          <a:p>
            <a:r>
              <a:rPr lang="de-DE" baseline="0" dirty="0" smtClean="0"/>
              <a:t>Die Schüler*innen sollen frei Assoziationen zu den Bildern einbringen, egal welche Reihenfolge oder welches Bild. Dies hilft den Kenntnisstand abzurufen und gleichzeitig können hier Themen / Argumente angebracht werden, die für die spätere Diskussion hilfreich sind. </a:t>
            </a:r>
          </a:p>
          <a:p>
            <a:endParaRPr lang="de-DE" baseline="0" dirty="0" smtClean="0"/>
          </a:p>
          <a:p>
            <a:r>
              <a:rPr lang="de-DE" baseline="0" dirty="0" smtClean="0"/>
              <a:t>Zu den Bildern: (von oben links nach unten rechts)</a:t>
            </a:r>
          </a:p>
          <a:p>
            <a:pPr marL="171450" indent="-171450">
              <a:buFontTx/>
              <a:buChar char="-"/>
            </a:pPr>
            <a:r>
              <a:rPr lang="de-DE" baseline="0" dirty="0" smtClean="0"/>
              <a:t>2011, Belgische Milchbauern schütten 3 Millionen Liter Milch auf ein Feld, als Protest gegen die fallenden Milchpreise. </a:t>
            </a:r>
          </a:p>
          <a:p>
            <a:pPr marL="171450" indent="-171450">
              <a:buFontTx/>
              <a:buChar char="-"/>
            </a:pPr>
            <a:r>
              <a:rPr lang="de-DE" baseline="0" dirty="0" smtClean="0"/>
              <a:t>Höhe der Subventionen in Deutschland, derzeit noch regional unterschiedlich, ab 2019 281€ pro Hektar</a:t>
            </a:r>
          </a:p>
          <a:p>
            <a:pPr marL="171450" indent="-171450">
              <a:buFontTx/>
              <a:buChar char="-"/>
            </a:pPr>
            <a:r>
              <a:rPr lang="de-DE" baseline="0" dirty="0" smtClean="0"/>
              <a:t>Lebensmittelkontrolle, gemeinsame Richtlinien, Standards etc. Gemeinsame Standards benötigt man, weil man einen gemeinsamen Markt geschaffen hat. </a:t>
            </a:r>
          </a:p>
          <a:p>
            <a:pPr marL="171450" indent="-171450">
              <a:buFontTx/>
              <a:buChar char="-"/>
            </a:pPr>
            <a:r>
              <a:rPr lang="de-DE" baseline="0" dirty="0" smtClean="0"/>
              <a:t>Demonstrationen und meist sehr medienwirksame Protestaktionen gehören zur Agrarpolitik dazu, hier z.B. von Umweltverbänden, die mehr Umweltschutz fordern</a:t>
            </a:r>
          </a:p>
          <a:p>
            <a:pPr marL="171450" indent="-171450">
              <a:buFontTx/>
              <a:buChar char="-"/>
            </a:pPr>
            <a:r>
              <a:rPr lang="de-DE" baseline="0" dirty="0" err="1" smtClean="0"/>
              <a:t>Biodiversität</a:t>
            </a:r>
            <a:r>
              <a:rPr lang="de-DE" baseline="0" dirty="0" smtClean="0"/>
              <a:t>, vs. Monokulturen, die schlecht für die Böden sind</a:t>
            </a:r>
          </a:p>
          <a:p>
            <a:pPr marL="171450" indent="-171450">
              <a:buFontTx/>
              <a:buChar char="-"/>
            </a:pPr>
            <a:r>
              <a:rPr lang="de-DE" baseline="0" dirty="0" smtClean="0"/>
              <a:t>Förderung von Technologien etc. in der Landwirtschaft, um die Produktivität zu erhöhen. </a:t>
            </a:r>
          </a:p>
          <a:p>
            <a:endParaRPr lang="de-DE" baseline="0" dirty="0" smtClean="0"/>
          </a:p>
          <a:p>
            <a:endParaRPr lang="de-DE" baseline="0" dirty="0" smtClean="0"/>
          </a:p>
          <a:p>
            <a:endParaRPr lang="de-DE" baseline="0" dirty="0" smtClean="0"/>
          </a:p>
          <a:p>
            <a:r>
              <a:rPr lang="de-DE" baseline="0" dirty="0" smtClean="0"/>
              <a:t>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a:t>
            </a:fld>
            <a:endParaRPr lang="de-DE"/>
          </a:p>
        </p:txBody>
      </p:sp>
    </p:spTree>
    <p:extLst>
      <p:ext uri="{BB962C8B-B14F-4D97-AF65-F5344CB8AC3E}">
        <p14:creationId xmlns:p14="http://schemas.microsoft.com/office/powerpoint/2010/main" val="637489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GAP ist ein</a:t>
            </a:r>
            <a:r>
              <a:rPr lang="de-DE" baseline="0" dirty="0" smtClean="0"/>
              <a:t> einzigartiges Politikfeld, weil es der einzige Bereich ist, der nur aus EU-Mitteln finanziert wird. Über die Jahre hat sich hier natürlich viel geändert. Jetzt ist das wichtigste Mittel zur Unterstützung der Landwirt*innen, die Direktzahlung! D.h. Landwirt*innen erhalten für jeden Hektar Land, den sie besitzen und bewirtschaften, einen bestimmten Betrag. Egal was oder wie viel sie produzieren. </a:t>
            </a:r>
          </a:p>
          <a:p>
            <a:r>
              <a:rPr lang="de-DE" baseline="0" dirty="0" smtClean="0"/>
              <a:t>Sie bekommen die kompletten Direktzahlungen aber nur ausgezahlt, wenn sie die sogenannte Greening-Vorgabe einhalten. Wenn sie das Greening nicht einhalten, können ihnen bis zu 30% abgezogen werden. Zu den Auflagen gehören: mind. 3 Pflanzenarten anzubauen, nur einen kleinen Teil nicht genutzter Fläche zusätzlich als Anbaufläche zu nutzen und 5% „Ökologische Vorrangfläche“, also Hecken, Sträucher etc. für Bienen, Mäuse, Käfer.“</a:t>
            </a:r>
          </a:p>
          <a:p>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2</a:t>
            </a:fld>
            <a:endParaRPr lang="de-DE"/>
          </a:p>
        </p:txBody>
      </p:sp>
    </p:spTree>
    <p:extLst>
      <p:ext uri="{BB962C8B-B14F-4D97-AF65-F5344CB8AC3E}">
        <p14:creationId xmlns:p14="http://schemas.microsoft.com/office/powerpoint/2010/main" val="754176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„(Klick) Direktzahlungen</a:t>
            </a:r>
            <a:r>
              <a:rPr lang="de-DE" baseline="0" dirty="0" smtClean="0"/>
              <a:t> mit einem 30% Anteil an Greening Vorgaben sind also der Status Quo der aktuellen GAP. </a:t>
            </a:r>
          </a:p>
          <a:p>
            <a:r>
              <a:rPr lang="de-DE" baseline="0" dirty="0" smtClean="0"/>
              <a:t>Die EU hat immer Finanzrahmen von sieben Jahren. 2021-2027 steht der nächste an (klick)</a:t>
            </a:r>
          </a:p>
          <a:p>
            <a:r>
              <a:rPr lang="de-DE" baseline="0" dirty="0" smtClean="0"/>
              <a:t>Für diesen Finanzrahmen benötigt man, eine neue Verordnung, um Reformen umzusetzen (klick) </a:t>
            </a:r>
          </a:p>
          <a:p>
            <a:r>
              <a:rPr lang="de-DE" baseline="0" dirty="0" smtClean="0"/>
              <a:t>und die Zukunft der GAP zu gestalten. (klick) </a:t>
            </a:r>
          </a:p>
          <a:p>
            <a:r>
              <a:rPr lang="de-DE" baseline="0" dirty="0" smtClean="0"/>
              <a:t>Das ist der Verhandlungsgegenstand um den es bei der Simulation gehen wird. Wie soll es mit dem Greening weitergehen.“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3</a:t>
            </a:fld>
            <a:endParaRPr lang="de-DE"/>
          </a:p>
        </p:txBody>
      </p:sp>
    </p:spTree>
    <p:extLst>
      <p:ext uri="{BB962C8B-B14F-4D97-AF65-F5344CB8AC3E}">
        <p14:creationId xmlns:p14="http://schemas.microsoft.com/office/powerpoint/2010/main" val="2050308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(Dies</a:t>
            </a:r>
            <a:r>
              <a:rPr lang="de-DE" baseline="0" dirty="0" smtClean="0"/>
              <a:t> ist natürlich eine reduzierte Darstellung des Ordentlichen Gesetzgebungsverfahren der EU. Es enthält für diesen Zweck allerdings die wichtigsten Elemente: das Initiativrecht der Europäischen Kommission und das Wechselspiel zwischen EP und RAT.) </a:t>
            </a:r>
          </a:p>
          <a:p>
            <a:endParaRPr lang="de-DE" dirty="0" smtClean="0"/>
          </a:p>
          <a:p>
            <a:r>
              <a:rPr lang="de-DE" dirty="0" smtClean="0"/>
              <a:t>„In der EU kommen Gesetzes</a:t>
            </a:r>
            <a:r>
              <a:rPr lang="de-DE" baseline="0" dirty="0" smtClean="0"/>
              <a:t>initiativen nur von der Europäischen Kommission. (Ein Kommissar aus jedem Mitgliedsland, die dem Interesse der Union verpflichtet sind) Dann stellen EP und RAT Änderungsanträge. EP = alle 5 Jahre gewählt; RAT = jeweilige Minister der Mitglieder. Wenn sie sich nicht einigen können, scheitert das Vorhaben. </a:t>
            </a:r>
          </a:p>
          <a:p>
            <a:r>
              <a:rPr lang="de-DE" baseline="0" dirty="0" smtClean="0"/>
              <a:t>Wir simulieren nur den Anfang dieses Verfahrens, sprich ihr bekommt einen Vorschlag der Kommission vorgelegt und sollt dann Änderungen gemeinsam formulieren.“</a:t>
            </a:r>
          </a:p>
          <a:p>
            <a:endParaRPr lang="de-DE" baseline="0" dirty="0" smtClean="0"/>
          </a:p>
          <a:p>
            <a:r>
              <a:rPr lang="de-DE" baseline="0" dirty="0" smtClean="0"/>
              <a:t>[Eigene Abbildung]</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4</a:t>
            </a:fld>
            <a:endParaRPr lang="de-DE"/>
          </a:p>
        </p:txBody>
      </p:sp>
    </p:spTree>
    <p:extLst>
      <p:ext uri="{BB962C8B-B14F-4D97-AF65-F5344CB8AC3E}">
        <p14:creationId xmlns:p14="http://schemas.microsoft.com/office/powerpoint/2010/main" val="4281608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6 größten Fraktionen werden simuliert</a:t>
            </a:r>
            <a:r>
              <a:rPr lang="de-DE" baseline="0" dirty="0" smtClean="0"/>
              <a:t> (hier hellgrün eingefärbt). Die größten Fraktionen haben die meisten Rollen. Also EVP und S&amp;D. Die kleineren Fraktionen sind hier auch mit weniger Rollen vertreten – EKR, ALDE, Linke, Grüne.“</a:t>
            </a:r>
          </a:p>
          <a:p>
            <a:r>
              <a:rPr lang="de-DE" baseline="0" dirty="0" smtClean="0"/>
              <a:t>(Die Beschreiben zu den Fraktionen sind nicht vollständig und sollten mündlich ergänzt werden, sie helfen den Schüler*innen aber die EP-Fraktionen einzuordnen. Die Bezeichnung orientieren sich deswegen an den deutschen Parteien, die in den jeweiligen Fraktionen sind.)</a:t>
            </a:r>
          </a:p>
          <a:p>
            <a:endParaRPr lang="de-DE" baseline="0" dirty="0" smtClean="0"/>
          </a:p>
          <a:p>
            <a:r>
              <a:rPr lang="de-DE" baseline="0" dirty="0" smtClean="0"/>
              <a:t>Rollenprofile verteilen und Zeit zum Lesen und Nachfragen geben. </a:t>
            </a:r>
          </a:p>
          <a:p>
            <a:r>
              <a:rPr lang="de-DE" baseline="0" dirty="0" smtClean="0"/>
              <a:t>Hinweise: Es geht nur um Streitpunkt 2 auf den Rollenprofilen. Die Werte sind Richtwerte, Wunschvorstellungen, man darf zum Zweck der Kompromissbildung natürlich etwas abweichen. Oder auch zunächst höhere / niedrigere Werte verlangen als eine Verhandlungsstrategie. Sobald die Simulation beginnt, spricht man sich nur noch mit seinem jeweiligen Rollennamen und mit Sie an!</a:t>
            </a:r>
          </a:p>
          <a:p>
            <a:endParaRPr lang="de-DE" baseline="0" dirty="0" smtClean="0"/>
          </a:p>
          <a:p>
            <a:r>
              <a:rPr lang="de-DE" baseline="0" dirty="0" smtClean="0"/>
              <a:t>[Eigene Abbildung und http://</a:t>
            </a:r>
            <a:r>
              <a:rPr lang="de-DE" baseline="0" dirty="0" err="1" smtClean="0"/>
              <a:t>www.europarl.europa.eu</a:t>
            </a:r>
            <a:r>
              <a:rPr lang="de-DE" baseline="0" dirty="0" smtClean="0"/>
              <a:t>/</a:t>
            </a:r>
            <a:r>
              <a:rPr lang="de-DE" baseline="0" dirty="0" err="1" smtClean="0"/>
              <a:t>meps</a:t>
            </a:r>
            <a:r>
              <a:rPr lang="de-DE" baseline="0" dirty="0" smtClean="0"/>
              <a:t>/de/</a:t>
            </a:r>
            <a:r>
              <a:rPr lang="de-DE" baseline="0" dirty="0" err="1" smtClean="0"/>
              <a:t>hemicycle.html</a:t>
            </a:r>
            <a:r>
              <a:rPr lang="de-DE" baseline="0" dirty="0" smtClean="0"/>
              <a:t>, Stand 21. März 2017]</a:t>
            </a:r>
          </a:p>
        </p:txBody>
      </p:sp>
      <p:sp>
        <p:nvSpPr>
          <p:cNvPr id="4" name="Foliennummernplatzhalter 3"/>
          <p:cNvSpPr>
            <a:spLocks noGrp="1"/>
          </p:cNvSpPr>
          <p:nvPr>
            <p:ph type="sldNum" sz="quarter" idx="10"/>
          </p:nvPr>
        </p:nvSpPr>
        <p:spPr/>
        <p:txBody>
          <a:bodyPr/>
          <a:lstStyle/>
          <a:p>
            <a:fld id="{8793FB03-AFF1-1642-BA19-8D739AAE8105}" type="slidenum">
              <a:rPr lang="de-DE" smtClean="0"/>
              <a:t>5</a:t>
            </a:fld>
            <a:endParaRPr lang="de-DE"/>
          </a:p>
        </p:txBody>
      </p:sp>
    </p:spTree>
    <p:extLst>
      <p:ext uri="{BB962C8B-B14F-4D97-AF65-F5344CB8AC3E}">
        <p14:creationId xmlns:p14="http://schemas.microsoft.com/office/powerpoint/2010/main" val="384798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START der Simulation:</a:t>
            </a:r>
          </a:p>
          <a:p>
            <a:endParaRPr lang="de-DE" dirty="0" smtClean="0"/>
          </a:p>
          <a:p>
            <a:r>
              <a:rPr lang="de-DE" dirty="0" smtClean="0"/>
              <a:t>Varianten: Entweder man übernimmt</a:t>
            </a:r>
            <a:r>
              <a:rPr lang="de-DE" baseline="0" dirty="0" smtClean="0"/>
              <a:t> selbst die Präsidentschaft, teilt sich diese mit einer*m Schüler*in oder lässt die Debatte (mit Hilfestellungen) von Schüler*innen selbst führen.</a:t>
            </a:r>
            <a:endParaRPr lang="de-DE" dirty="0" smtClean="0"/>
          </a:p>
          <a:p>
            <a:endParaRPr lang="de-DE" dirty="0" smtClean="0"/>
          </a:p>
          <a:p>
            <a:r>
              <a:rPr lang="de-DE" dirty="0" smtClean="0"/>
              <a:t>„Sehr</a:t>
            </a:r>
            <a:r>
              <a:rPr lang="de-DE" baseline="0" dirty="0" smtClean="0"/>
              <a:t> geehrte Parlamentarier*innen, ich heiße sie herzlich willkommen zu dieser Sitzung des EP zur Greening-Vorgabe. Und ich möchte damit beginnen, die Agenda zu erklären. Zunächst werden Sie in Ihre Fraktionssitzungen gehen, dafür haben Sie 7 Minuten Zeit. Während dieser Sitzungen sollten Sie sich auf eine gemeinsame Position einigen und diese in Form eines Änderungsantrages ausformulieren. Ihr Fraktionsvorsitz wird dann im Plenum den Antrag vorstellen und dazu ein kurzes Statement, von etwa einer Minute abgeben.</a:t>
            </a:r>
          </a:p>
          <a:p>
            <a:r>
              <a:rPr lang="de-DE" baseline="0" dirty="0" smtClean="0"/>
              <a:t>Nachdem wir alle Statements und Änderungsanträge gehört haben, werden wir diese zunächst gemeinsam im Plenum diskutieren, dann haben sie die Möglichkeit, frei über Änderungen zu diskutieren. Und abschließend wird es Abstimmungen geben.“</a:t>
            </a:r>
          </a:p>
        </p:txBody>
      </p:sp>
      <p:sp>
        <p:nvSpPr>
          <p:cNvPr id="4" name="Foliennummernplatzhalter 3"/>
          <p:cNvSpPr>
            <a:spLocks noGrp="1"/>
          </p:cNvSpPr>
          <p:nvPr>
            <p:ph type="sldNum" sz="quarter" idx="10"/>
          </p:nvPr>
        </p:nvSpPr>
        <p:spPr/>
        <p:txBody>
          <a:bodyPr/>
          <a:lstStyle/>
          <a:p>
            <a:fld id="{8793FB03-AFF1-1642-BA19-8D739AAE8105}" type="slidenum">
              <a:rPr lang="de-DE" smtClean="0"/>
              <a:t>6</a:t>
            </a:fld>
            <a:endParaRPr lang="de-DE"/>
          </a:p>
        </p:txBody>
      </p:sp>
    </p:spTree>
    <p:extLst>
      <p:ext uri="{BB962C8B-B14F-4D97-AF65-F5344CB8AC3E}">
        <p14:creationId xmlns:p14="http://schemas.microsoft.com/office/powerpoint/2010/main" val="245824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„Werte</a:t>
            </a:r>
            <a:r>
              <a:rPr lang="de-DE" baseline="0" dirty="0" smtClean="0"/>
              <a:t> Mitglieder des EP, von der Europäischen Kommission wurde uns heute dieser Vorschlag übermittelt. Erarbeiten Sie nun ihre Änderungsvorschläge in den Fraktionen. Zur Information: Änderungsanträge sind immer Aussagesätze – ohne Erklärungen.“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7</a:t>
            </a:fld>
            <a:endParaRPr lang="de-DE"/>
          </a:p>
        </p:txBody>
      </p:sp>
    </p:spTree>
    <p:extLst>
      <p:ext uri="{BB962C8B-B14F-4D97-AF65-F5344CB8AC3E}">
        <p14:creationId xmlns:p14="http://schemas.microsoft.com/office/powerpoint/2010/main" val="1088198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„Als erstes hören</a:t>
            </a:r>
            <a:r>
              <a:rPr lang="de-DE" baseline="0" dirty="0" smtClean="0"/>
              <a:t> wir den Änderungsantrag und das Statement des Vorsitzenden der (klick) EVP. Dankeschön, als nächstes (klick) S&amp;D. (klick) EKR. (klick) ALDE. (klick) Linke und zum Schluss (klick) Grüne.</a:t>
            </a:r>
          </a:p>
          <a:p>
            <a:r>
              <a:rPr lang="de-DE" baseline="0" dirty="0" smtClean="0"/>
              <a:t>Nun haben Sie die Möglichkeit die Anträge zu diskutieren. Gibt es Wortmeldungen? Wenn es direkte Gegenreden gibt, können Sie Ihr Schild aufstellen und dann werden Sie aufgerufen.</a:t>
            </a:r>
          </a:p>
          <a:p>
            <a:r>
              <a:rPr lang="de-DE" baseline="0" dirty="0" smtClean="0"/>
              <a:t>(...)</a:t>
            </a:r>
          </a:p>
          <a:p>
            <a:r>
              <a:rPr lang="de-DE" baseline="0" dirty="0" smtClean="0"/>
              <a:t>Nach dieser formellen Debatte, kommen wir nun zur informellen Debatte, Sie haben 5/7/10 Minuten Zeit, um Mehrheiten zu finden, Koalitionen zu bilden und vielleicht neue Änderungsanträge einzureichen.“</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8</a:t>
            </a:fld>
            <a:endParaRPr lang="de-DE"/>
          </a:p>
        </p:txBody>
      </p:sp>
    </p:spTree>
    <p:extLst>
      <p:ext uri="{BB962C8B-B14F-4D97-AF65-F5344CB8AC3E}">
        <p14:creationId xmlns:p14="http://schemas.microsoft.com/office/powerpoint/2010/main" val="349544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de-DE" smtClean="0"/>
              <a:t>Mastertitelformat bearbeiten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en-US" dirty="0"/>
          </a:p>
        </p:txBody>
      </p:sp>
      <p:sp>
        <p:nvSpPr>
          <p:cNvPr id="4" name="Date Placeholder 3"/>
          <p:cNvSpPr>
            <a:spLocks noGrp="1"/>
          </p:cNvSpPr>
          <p:nvPr>
            <p:ph type="dt" sz="half" idx="10"/>
          </p:nvPr>
        </p:nvSpPr>
        <p:spPr/>
        <p:txBody>
          <a:bodyPr/>
          <a:lstStyle/>
          <a:p>
            <a:fld id="{0CD9109C-BB94-E240-97F5-1B563BEBD48A}" type="datetime2">
              <a:rPr lang="de-DE" smtClean="0">
                <a:latin typeface="Arial"/>
              </a:rPr>
              <a:pPr/>
              <a:t>Donnerstag, 1. Februar 18</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83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E039DDE-E7F9-8741-B596-12F183B69DDC}" type="datetime2">
              <a:rPr lang="de-DE" smtClean="0">
                <a:latin typeface="Arial"/>
              </a:rPr>
              <a:pPr/>
              <a:t>Donnerstag, 1. Februar 18</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80280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de-DE" smtClean="0"/>
              <a:t>Mastertitelformat bearbeiten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B4B2E17-6C1E-6641-B6D4-A0B674EFB23F}" type="datetime2">
              <a:rPr lang="de-DE" smtClean="0">
                <a:latin typeface="Arial"/>
              </a:rPr>
              <a:pPr/>
              <a:t>Donnerstag, 1. Februar 18</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47727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Content Placehold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AD7F4823-D1B3-3443-BD32-AAF3F66C16C6}" type="datetime2">
              <a:rPr lang="de-DE" smtClean="0">
                <a:latin typeface="Arial"/>
              </a:rPr>
              <a:pPr/>
              <a:t>Donnerstag, 1. Februar 18</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173422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de-DE" smtClean="0"/>
              <a:t>Mastertitelformat bearbeiten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e Placeholder 3"/>
          <p:cNvSpPr>
            <a:spLocks noGrp="1"/>
          </p:cNvSpPr>
          <p:nvPr>
            <p:ph type="dt" sz="half" idx="10"/>
          </p:nvPr>
        </p:nvSpPr>
        <p:spPr/>
        <p:txBody>
          <a:bodyPr/>
          <a:lstStyle/>
          <a:p>
            <a:fld id="{F42BB57F-82E8-2F4D-861C-10A675AECC7F}" type="datetime2">
              <a:rPr lang="de-DE" smtClean="0">
                <a:latin typeface="Arial"/>
              </a:rPr>
              <a:pPr/>
              <a:t>Donnerstag, 1. Februar 18</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6386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A0A925D8-1782-8740-9912-8833CA28ED8E}" type="datetime2">
              <a:rPr lang="de-DE" smtClean="0">
                <a:latin typeface="Arial"/>
              </a:rPr>
              <a:pPr/>
              <a:t>Donnerstag, 1. Februar 18</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86973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Mastertitelformat bearbeiten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86377A9-B741-A845-B652-DC6F8C02DCCA}" type="datetime2">
              <a:rPr lang="de-DE" smtClean="0">
                <a:latin typeface="Arial"/>
              </a:rPr>
              <a:pPr/>
              <a:t>Donnerstag, 1. Februar 18</a:t>
            </a:fld>
            <a:endParaRPr lang="en-US">
              <a:latin typeface="Arial"/>
            </a:endParaRPr>
          </a:p>
        </p:txBody>
      </p:sp>
      <p:sp>
        <p:nvSpPr>
          <p:cNvPr id="8" name="Footer Placeholder 7"/>
          <p:cNvSpPr>
            <a:spLocks noGrp="1"/>
          </p:cNvSpPr>
          <p:nvPr>
            <p:ph type="ftr" sz="quarter" idx="11"/>
          </p:nvPr>
        </p:nvSpPr>
        <p:spPr/>
        <p:txBody>
          <a:bodyPr/>
          <a:lstStyle/>
          <a:p>
            <a:pPr algn="r"/>
            <a:endParaRPr lang="en-US" dirty="0">
              <a:latin typeface="Arial"/>
            </a:endParaRPr>
          </a:p>
        </p:txBody>
      </p:sp>
      <p:sp>
        <p:nvSpPr>
          <p:cNvPr id="9" name="Slide Number Placeholder 8"/>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91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Date Placeholder 2"/>
          <p:cNvSpPr>
            <a:spLocks noGrp="1"/>
          </p:cNvSpPr>
          <p:nvPr>
            <p:ph type="dt" sz="half" idx="10"/>
          </p:nvPr>
        </p:nvSpPr>
        <p:spPr/>
        <p:txBody>
          <a:bodyPr/>
          <a:lstStyle/>
          <a:p>
            <a:fld id="{31D5AA5B-7F35-E148-A404-6BC07A5F5EC0}" type="datetime2">
              <a:rPr lang="de-DE" smtClean="0">
                <a:latin typeface="Arial"/>
              </a:rPr>
              <a:pPr/>
              <a:t>Donnerstag, 1. Februar 18</a:t>
            </a:fld>
            <a:endParaRPr lang="en-US">
              <a:latin typeface="Arial"/>
            </a:endParaRPr>
          </a:p>
        </p:txBody>
      </p:sp>
      <p:sp>
        <p:nvSpPr>
          <p:cNvPr id="4" name="Footer Placeholder 3"/>
          <p:cNvSpPr>
            <a:spLocks noGrp="1"/>
          </p:cNvSpPr>
          <p:nvPr>
            <p:ph type="ftr" sz="quarter" idx="11"/>
          </p:nvPr>
        </p:nvSpPr>
        <p:spPr/>
        <p:txBody>
          <a:bodyPr/>
          <a:lstStyle/>
          <a:p>
            <a:pPr algn="r"/>
            <a:endParaRPr lang="en-US" dirty="0">
              <a:latin typeface="Arial"/>
            </a:endParaRPr>
          </a:p>
        </p:txBody>
      </p:sp>
      <p:sp>
        <p:nvSpPr>
          <p:cNvPr id="5" name="Slide Number Placeholder 4"/>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272597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3BE46-D708-A341-846B-C5F0E33F5F54}" type="datetime2">
              <a:rPr lang="de-DE" smtClean="0">
                <a:latin typeface="Arial"/>
              </a:rPr>
              <a:pPr/>
              <a:t>Donnerstag, 1. Februar 18</a:t>
            </a:fld>
            <a:endParaRPr lang="en-US">
              <a:latin typeface="Arial"/>
            </a:endParaRPr>
          </a:p>
        </p:txBody>
      </p:sp>
      <p:sp>
        <p:nvSpPr>
          <p:cNvPr id="3" name="Footer Placeholder 2"/>
          <p:cNvSpPr>
            <a:spLocks noGrp="1"/>
          </p:cNvSpPr>
          <p:nvPr>
            <p:ph type="ftr" sz="quarter" idx="11"/>
          </p:nvPr>
        </p:nvSpPr>
        <p:spPr/>
        <p:txBody>
          <a:bodyPr/>
          <a:lstStyle/>
          <a:p>
            <a:pPr algn="r"/>
            <a:endParaRPr lang="en-US" dirty="0">
              <a:latin typeface="Arial"/>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64856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de-DE" smtClean="0"/>
              <a:t>Mastertitelformat bearbeiten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06E888E9-A32F-6E46-825C-9E812C68D911}" type="datetime2">
              <a:rPr lang="de-DE" smtClean="0">
                <a:latin typeface="Arial"/>
              </a:rPr>
              <a:pPr/>
              <a:t>Donnerstag, 1. Februar 18</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3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de-DE" smtClean="0"/>
              <a:t>Mastertitelformat bearbeiten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auf Platzhalter ziehen oder durch Klicken auf Symbol hinzufügen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4CA3AB0C-9538-B24A-8CB7-0BC0A44F2095}" type="datetime2">
              <a:rPr lang="de-DE" smtClean="0">
                <a:latin typeface="Arial"/>
              </a:rPr>
              <a:pPr/>
              <a:t>Donnerstag, 1. Februar 18</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0301806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latin typeface="Aria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smtClean="0"/>
              <a:t>Mastertitelformat bearbeiten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latin typeface="Aria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defTabSz="914400"/>
            <a:fld id="{0DF89C78-3D0C-154B-ABE3-3D048E3C0507}" type="datetime2">
              <a:rPr lang="de-DE" smtClean="0">
                <a:latin typeface="Arial"/>
              </a:rPr>
              <a:pPr defTabSz="914400"/>
              <a:t>Donnerstag, 1. Februar 18</a:t>
            </a:fld>
            <a:endParaRPr lang="en-US" dirty="0">
              <a:latin typeface="Aria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defTabSz="914400"/>
            <a:endParaRPr lang="en-US" dirty="0">
              <a:latin typeface="Aria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defTabSz="914400"/>
            <a:fld id="{0CFEC368-1D7A-4F81-ABF6-AE0E36BAF64C}" type="slidenum">
              <a:rPr lang="en-US" smtClean="0">
                <a:latin typeface="Arial"/>
              </a:rPr>
              <a:pPr defTabSz="914400"/>
              <a:t>‹Nr.›</a:t>
            </a:fld>
            <a:endParaRPr lang="en-US" dirty="0">
              <a:latin typeface="Arial"/>
            </a:endParaRPr>
          </a:p>
        </p:txBody>
      </p:sp>
    </p:spTree>
    <p:extLst>
      <p:ext uri="{BB962C8B-B14F-4D97-AF65-F5344CB8AC3E}">
        <p14:creationId xmlns:p14="http://schemas.microsoft.com/office/powerpoint/2010/main" val="2879138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image" Target="../media/image9.jpg"/><Relationship Id="rId11"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9.jpg"/><Relationship Id="rId9" Type="http://schemas.openxmlformats.org/officeDocument/2006/relationships/image" Target="../media/image2.png"/><Relationship Id="rId10" Type="http://schemas.openxmlformats.org/officeDocument/2006/relationships/image" Target="../media/image10.png"/><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9.jpg"/><Relationship Id="rId5" Type="http://schemas.openxmlformats.org/officeDocument/2006/relationships/image" Target="../media/image2.png"/><Relationship Id="rId6"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2.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i="1" dirty="0" smtClean="0">
                <a:cs typeface="SeroOT"/>
              </a:rPr>
              <a:t>Planspiel </a:t>
            </a:r>
            <a:br>
              <a:rPr lang="de-DE" i="1" dirty="0" smtClean="0">
                <a:cs typeface="SeroOT"/>
              </a:rPr>
            </a:br>
            <a:r>
              <a:rPr lang="de-DE" sz="4000" i="1" dirty="0" smtClean="0">
                <a:cs typeface="SeroOT"/>
              </a:rPr>
              <a:t>Gemeinsame Agrarpolitik</a:t>
            </a:r>
            <a:endParaRPr lang="de-DE" sz="4000" i="1" dirty="0">
              <a:cs typeface="SeroOT"/>
            </a:endParaRPr>
          </a:p>
        </p:txBody>
      </p:sp>
      <p:sp>
        <p:nvSpPr>
          <p:cNvPr id="3" name="Untertitel 2"/>
          <p:cNvSpPr>
            <a:spLocks noGrp="1"/>
          </p:cNvSpPr>
          <p:nvPr>
            <p:ph type="subTitle" idx="1"/>
          </p:nvPr>
        </p:nvSpPr>
        <p:spPr>
          <a:xfrm>
            <a:off x="685800" y="3505200"/>
            <a:ext cx="6400800" cy="2857500"/>
          </a:xfrm>
        </p:spPr>
        <p:txBody>
          <a:bodyPr>
            <a:normAutofit/>
          </a:bodyPr>
          <a:lstStyle/>
          <a:p>
            <a:r>
              <a:rPr lang="de-DE" i="1" dirty="0" smtClean="0">
                <a:cs typeface="SeroOT-Bold"/>
              </a:rPr>
              <a:t>Simulation des Europäischen Parlaments</a:t>
            </a:r>
          </a:p>
          <a:p>
            <a:endParaRPr lang="de-DE" i="1" dirty="0" smtClean="0">
              <a:cs typeface="SeroOT-Bold"/>
            </a:endParaRPr>
          </a:p>
          <a:p>
            <a:endParaRPr lang="de-DE" i="1" dirty="0">
              <a:cs typeface="SeroOT-Bold"/>
            </a:endParaRPr>
          </a:p>
        </p:txBody>
      </p:sp>
      <p:sp>
        <p:nvSpPr>
          <p:cNvPr id="8" name="Rechteck 7"/>
          <p:cNvSpPr/>
          <p:nvPr/>
        </p:nvSpPr>
        <p:spPr>
          <a:xfrm>
            <a:off x="-1" y="1"/>
            <a:ext cx="9144001"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defTabSz="914400"/>
            <a:endParaRPr lang="de-DE">
              <a:solidFill>
                <a:srgbClr val="FFFFFF"/>
              </a:solidFill>
              <a:latin typeface="Arial"/>
            </a:endParaRPr>
          </a:p>
        </p:txBody>
      </p:sp>
      <p:pic>
        <p:nvPicPr>
          <p:cNvPr id="13" name="Bild 12"/>
          <p:cNvPicPr>
            <a:picLocks noChangeAspect="1"/>
          </p:cNvPicPr>
          <p:nvPr/>
        </p:nvPicPr>
        <p:blipFill>
          <a:blip r:embed="rId3"/>
          <a:stretch>
            <a:fillRect/>
          </a:stretch>
        </p:blipFill>
        <p:spPr>
          <a:xfrm>
            <a:off x="6470814" y="771805"/>
            <a:ext cx="2290966" cy="1126859"/>
          </a:xfrm>
          <a:prstGeom prst="rect">
            <a:avLst/>
          </a:prstGeom>
        </p:spPr>
      </p:pic>
    </p:spTree>
    <p:extLst>
      <p:ext uri="{BB962C8B-B14F-4D97-AF65-F5344CB8AC3E}">
        <p14:creationId xmlns:p14="http://schemas.microsoft.com/office/powerpoint/2010/main" val="8609541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i="1" dirty="0" smtClean="0">
                <a:cs typeface="SeroOT-Bold"/>
              </a:rPr>
              <a:t>Änderungsanträge 1. Lesung</a:t>
            </a:r>
            <a:endParaRPr lang="de-DE"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2405807336"/>
              </p:ext>
            </p:extLst>
          </p:nvPr>
        </p:nvGraphicFramePr>
        <p:xfrm>
          <a:off x="495300" y="1968500"/>
          <a:ext cx="8115300" cy="2595880"/>
        </p:xfrm>
        <a:graphic>
          <a:graphicData uri="http://schemas.openxmlformats.org/drawingml/2006/table">
            <a:tbl>
              <a:tblPr firstRow="1" bandRow="1">
                <a:tableStyleId>{6E25E649-3F16-4E02-A733-19D2CDBF48F0}</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solidFill>
                          <a:srgbClr val="008000"/>
                        </a:solidFill>
                      </a:endParaRPr>
                    </a:p>
                  </a:txBody>
                  <a:tcPr>
                    <a:lnR w="12700" cap="flat" cmpd="sng" algn="ctr">
                      <a:solidFill>
                        <a:scrgbClr r="0" g="0" b="0"/>
                      </a:solidFill>
                      <a:prstDash val="solid"/>
                      <a:round/>
                      <a:headEnd type="none" w="med" len="med"/>
                      <a:tailEnd type="none" w="med" len="med"/>
                    </a:lnR>
                  </a:tcPr>
                </a:tc>
                <a:tc>
                  <a:txBody>
                    <a:bodyPr/>
                    <a:lstStyle/>
                    <a:p>
                      <a:endParaRPr lang="de-DE" dirty="0">
                        <a:solidFill>
                          <a:srgbClr val="008000"/>
                        </a:solidFill>
                      </a:endParaRPr>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
        <p:nvSpPr>
          <p:cNvPr id="10" name="Textfeld 9"/>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36739081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i="1" dirty="0" smtClean="0">
                <a:cs typeface="SeroOT-Bold"/>
              </a:rPr>
              <a:t>Änderungsantrag</a:t>
            </a:r>
            <a:endParaRPr lang="de-DE" sz="44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721279073"/>
              </p:ext>
            </p:extLst>
          </p:nvPr>
        </p:nvGraphicFramePr>
        <p:xfrm>
          <a:off x="495300" y="1968500"/>
          <a:ext cx="8115299" cy="1955800"/>
        </p:xfrm>
        <a:graphic>
          <a:graphicData uri="http://schemas.openxmlformats.org/drawingml/2006/table">
            <a:tbl>
              <a:tblPr firstRow="1" bandRow="1">
                <a:tableStyleId>{6E25E649-3F16-4E02-A733-19D2CDBF48F0}</a:tableStyleId>
              </a:tblPr>
              <a:tblGrid>
                <a:gridCol w="1676400"/>
                <a:gridCol w="3032477"/>
                <a:gridCol w="3406422"/>
              </a:tblGrid>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Europäische</a:t>
                      </a:r>
                      <a:r>
                        <a:rPr lang="de-DE" baseline="0" dirty="0" smtClean="0"/>
                        <a:t> Kommission</a:t>
                      </a:r>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de-DE" dirty="0" smtClean="0"/>
                        <a:t>Europäisches Parlament</a:t>
                      </a:r>
                      <a:r>
                        <a:rPr lang="de-DE" baseline="0" dirty="0" smtClean="0"/>
                        <a:t> </a:t>
                      </a:r>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2000" dirty="0" err="1" smtClean="0"/>
                        <a:t>Greening</a:t>
                      </a:r>
                      <a:endParaRPr lang="de-DE" sz="1600" dirty="0"/>
                    </a:p>
                  </a:txBody>
                  <a:tcPr>
                    <a:lnR w="12700" cap="flat" cmpd="sng" algn="ctr">
                      <a:solidFill>
                        <a:scrgbClr r="0" g="0" b="0"/>
                      </a:solidFill>
                      <a:prstDash val="solid"/>
                      <a:round/>
                      <a:headEnd type="none" w="med" len="med"/>
                      <a:tailEnd type="none" w="med" len="med"/>
                    </a:ln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de-DE" sz="2000" dirty="0" smtClean="0"/>
                        <a:t>Der Anteil der Greening-Vorgabe wird um 10% erhöht und beträgt somit 40%.</a:t>
                      </a:r>
                    </a:p>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
        <p:nvSpPr>
          <p:cNvPr id="10" name="Textfeld 9"/>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4367844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i="1" dirty="0" smtClean="0">
                <a:cs typeface="SeroOT-Bold"/>
              </a:rPr>
              <a:t>Änderungsantrag</a:t>
            </a:r>
            <a:endParaRPr lang="de-DE" sz="44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343270164"/>
              </p:ext>
            </p:extLst>
          </p:nvPr>
        </p:nvGraphicFramePr>
        <p:xfrm>
          <a:off x="495300" y="1968500"/>
          <a:ext cx="8115299" cy="767080"/>
        </p:xfrm>
        <a:graphic>
          <a:graphicData uri="http://schemas.openxmlformats.org/drawingml/2006/table">
            <a:tbl>
              <a:tblPr firstRow="1" bandRow="1">
                <a:tableStyleId>{6E25E649-3F16-4E02-A733-19D2CDBF48F0}</a:tableStyleId>
              </a:tblPr>
              <a:tblGrid>
                <a:gridCol w="1676400"/>
                <a:gridCol w="3032477"/>
                <a:gridCol w="3406422"/>
              </a:tblGrid>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Europäisches Parlament</a:t>
                      </a:r>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de-DE" dirty="0" smtClean="0"/>
                        <a:t>Ministerrat</a:t>
                      </a:r>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2000" dirty="0" err="1" smtClean="0"/>
                        <a:t>Greening</a:t>
                      </a:r>
                      <a:endParaRPr lang="de-DE" sz="1600"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
        <p:nvSpPr>
          <p:cNvPr id="10" name="Textfeld 9"/>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33300904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i="1" dirty="0" smtClean="0">
                <a:cs typeface="SeroOT-Bold"/>
              </a:rPr>
              <a:t>Änderungsanträge 2. Lesung</a:t>
            </a:r>
            <a:endParaRPr lang="de-DE"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806888669"/>
              </p:ext>
            </p:extLst>
          </p:nvPr>
        </p:nvGraphicFramePr>
        <p:xfrm>
          <a:off x="495300" y="1968500"/>
          <a:ext cx="8115300" cy="2595880"/>
        </p:xfrm>
        <a:graphic>
          <a:graphicData uri="http://schemas.openxmlformats.org/drawingml/2006/table">
            <a:tbl>
              <a:tblPr firstRow="1" bandRow="1">
                <a:tableStyleId>{6E25E649-3F16-4E02-A733-19D2CDBF48F0}</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dirty="0" smtClean="0"/>
                        <a:t>Ministerrat</a:t>
                      </a:r>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dirty="0">
                        <a:solidFill>
                          <a:srgbClr val="008000"/>
                        </a:solidFill>
                      </a:endParaRPr>
                    </a:p>
                  </a:txBody>
                  <a:tcPr>
                    <a:lnR w="12700" cap="flat" cmpd="sng" algn="ctr">
                      <a:solidFill>
                        <a:scrgbClr r="0" g="0" b="0"/>
                      </a:solidFill>
                      <a:prstDash val="solid"/>
                      <a:round/>
                      <a:headEnd type="none" w="med" len="med"/>
                      <a:tailEnd type="none" w="med" len="med"/>
                    </a:lnR>
                  </a:tcPr>
                </a:tc>
                <a:tc>
                  <a:txBody>
                    <a:bodyPr/>
                    <a:lstStyle/>
                    <a:p>
                      <a:endParaRPr lang="de-DE" dirty="0">
                        <a:solidFill>
                          <a:srgbClr val="008000"/>
                        </a:solidFill>
                      </a:endParaRPr>
                    </a:p>
                  </a:txBody>
                  <a:tcPr>
                    <a:lnL w="12700" cap="flat" cmpd="sng" algn="ctr">
                      <a:solidFill>
                        <a:scrgbClr r="0" g="0" b="0"/>
                      </a:solidFill>
                      <a:prstDash val="solid"/>
                      <a:round/>
                      <a:headEnd type="none" w="med" len="med"/>
                      <a:tailEnd type="none" w="med" len="med"/>
                    </a:lnL>
                  </a:tcPr>
                </a:tc>
              </a:tr>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
        <p:nvSpPr>
          <p:cNvPr id="10" name="Textfeld 9"/>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8153128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t>Reflexion</a:t>
            </a:r>
            <a:endParaRPr lang="de-DE" i="1"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678978666"/>
              </p:ext>
            </p:extLst>
          </p:nvPr>
        </p:nvGraphicFramePr>
        <p:xfrm>
          <a:off x="457200" y="1851815"/>
          <a:ext cx="8229600" cy="3902955"/>
        </p:xfrm>
        <a:graphic>
          <a:graphicData uri="http://schemas.openxmlformats.org/drawingml/2006/table">
            <a:tbl>
              <a:tblPr firstRow="1" bandRow="1">
                <a:tableStyleId>{22838BEF-8BB2-4498-84A7-C5851F593DF1}</a:tableStyleId>
              </a:tblPr>
              <a:tblGrid>
                <a:gridCol w="4114800"/>
                <a:gridCol w="4114800"/>
              </a:tblGrid>
              <a:tr h="1888056">
                <a:tc>
                  <a:txBody>
                    <a:bodyPr/>
                    <a:lstStyle/>
                    <a:p>
                      <a:r>
                        <a:rPr lang="de-DE" b="0" dirty="0" smtClean="0"/>
                        <a:t>Was ist passiert?</a:t>
                      </a:r>
                      <a:endParaRPr lang="de-DE" b="0" dirty="0"/>
                    </a:p>
                  </a:txBody>
                  <a:tcPr>
                    <a:lnL w="12700" cap="flat" cmpd="sng" algn="ctr">
                      <a:solidFill>
                        <a:srgbClr val="292934"/>
                      </a:solidFill>
                      <a:prstDash val="solid"/>
                      <a:round/>
                      <a:headEnd type="none" w="med" len="med"/>
                      <a:tailEnd type="none" w="med" len="med"/>
                    </a:lnL>
                    <a:lnR w="12700" cap="flat" cmpd="sng" algn="ctr">
                      <a:solidFill>
                        <a:srgbClr val="292934"/>
                      </a:solidFill>
                      <a:prstDash val="solid"/>
                      <a:round/>
                      <a:headEnd type="none" w="med" len="med"/>
                      <a:tailEnd type="none" w="med" len="med"/>
                    </a:lnR>
                    <a:lnT w="12700" cap="flat" cmpd="sng" algn="ctr">
                      <a:solidFill>
                        <a:srgbClr val="292934"/>
                      </a:solidFill>
                      <a:prstDash val="solid"/>
                      <a:round/>
                      <a:headEnd type="none" w="med" len="med"/>
                      <a:tailEnd type="none" w="med" len="med"/>
                    </a:lnT>
                    <a:lnB w="12700" cap="flat" cmpd="sng" algn="ctr">
                      <a:solidFill>
                        <a:srgbClr val="292934"/>
                      </a:solidFill>
                      <a:prstDash val="solid"/>
                      <a:round/>
                      <a:headEnd type="none" w="med" len="med"/>
                      <a:tailEnd type="none" w="med" len="med"/>
                    </a:lnB>
                  </a:tcPr>
                </a:tc>
                <a:tc>
                  <a:txBody>
                    <a:bodyPr/>
                    <a:lstStyle/>
                    <a:p>
                      <a:r>
                        <a:rPr lang="de-DE" b="0" dirty="0" smtClean="0"/>
                        <a:t>Wie kann man den Spielverlauf erklären? </a:t>
                      </a:r>
                    </a:p>
                    <a:p>
                      <a:r>
                        <a:rPr lang="de-DE" b="0" dirty="0" smtClean="0"/>
                        <a:t>Was hätte man anders machen können?</a:t>
                      </a:r>
                      <a:endParaRPr lang="de-DE" b="0" dirty="0"/>
                    </a:p>
                  </a:txBody>
                  <a:tcPr>
                    <a:lnL w="12700" cap="flat" cmpd="sng" algn="ctr">
                      <a:solidFill>
                        <a:srgbClr val="292934"/>
                      </a:solidFill>
                      <a:prstDash val="solid"/>
                      <a:round/>
                      <a:headEnd type="none" w="med" len="med"/>
                      <a:tailEnd type="none" w="med" len="med"/>
                    </a:lnL>
                    <a:lnR w="12700" cap="flat" cmpd="sng" algn="ctr">
                      <a:solidFill>
                        <a:srgbClr val="292934"/>
                      </a:solidFill>
                      <a:prstDash val="solid"/>
                      <a:round/>
                      <a:headEnd type="none" w="med" len="med"/>
                      <a:tailEnd type="none" w="med" len="med"/>
                    </a:lnR>
                    <a:lnT w="12700" cap="flat" cmpd="sng" algn="ctr">
                      <a:solidFill>
                        <a:srgbClr val="292934"/>
                      </a:solidFill>
                      <a:prstDash val="solid"/>
                      <a:round/>
                      <a:headEnd type="none" w="med" len="med"/>
                      <a:tailEnd type="none" w="med" len="med"/>
                    </a:lnT>
                    <a:lnB w="12700" cap="flat" cmpd="sng" algn="ctr">
                      <a:solidFill>
                        <a:srgbClr val="292934"/>
                      </a:solidFill>
                      <a:prstDash val="solid"/>
                      <a:round/>
                      <a:headEnd type="none" w="med" len="med"/>
                      <a:tailEnd type="none" w="med" len="med"/>
                    </a:lnB>
                  </a:tcPr>
                </a:tc>
              </a:tr>
              <a:tr h="2014899">
                <a:tc>
                  <a:txBody>
                    <a:bodyPr/>
                    <a:lstStyle/>
                    <a:p>
                      <a:r>
                        <a:rPr lang="de-DE" b="0" baseline="0" dirty="0" smtClean="0"/>
                        <a:t>Was war realistisch? Was nicht?</a:t>
                      </a:r>
                      <a:endParaRPr lang="de-DE" b="0" dirty="0"/>
                    </a:p>
                  </a:txBody>
                  <a:tcPr>
                    <a:lnL w="12700" cap="flat" cmpd="sng" algn="ctr">
                      <a:solidFill>
                        <a:srgbClr val="292934"/>
                      </a:solidFill>
                      <a:prstDash val="solid"/>
                      <a:round/>
                      <a:headEnd type="none" w="med" len="med"/>
                      <a:tailEnd type="none" w="med" len="med"/>
                    </a:lnL>
                    <a:lnR w="12700" cap="flat" cmpd="sng" algn="ctr">
                      <a:solidFill>
                        <a:srgbClr val="292934"/>
                      </a:solidFill>
                      <a:prstDash val="solid"/>
                      <a:round/>
                      <a:headEnd type="none" w="med" len="med"/>
                      <a:tailEnd type="none" w="med" len="med"/>
                    </a:lnR>
                    <a:lnT w="12700" cap="flat" cmpd="sng" algn="ctr">
                      <a:solidFill>
                        <a:srgbClr val="292934"/>
                      </a:solidFill>
                      <a:prstDash val="solid"/>
                      <a:round/>
                      <a:headEnd type="none" w="med" len="med"/>
                      <a:tailEnd type="none" w="med" len="med"/>
                    </a:lnT>
                    <a:lnB w="12700" cap="flat" cmpd="sng" algn="ctr">
                      <a:solidFill>
                        <a:srgbClr val="292934"/>
                      </a:solidFill>
                      <a:prstDash val="solid"/>
                      <a:round/>
                      <a:headEnd type="none" w="med" len="med"/>
                      <a:tailEnd type="none" w="med" len="med"/>
                    </a:lnB>
                  </a:tcPr>
                </a:tc>
                <a:tc>
                  <a:txBody>
                    <a:bodyPr/>
                    <a:lstStyle/>
                    <a:p>
                      <a:r>
                        <a:rPr lang="de-DE" b="0" baseline="0" dirty="0" smtClean="0"/>
                        <a:t>Was fandet ihr gut? Was nicht?</a:t>
                      </a:r>
                      <a:endParaRPr lang="de-DE" b="0" dirty="0"/>
                    </a:p>
                  </a:txBody>
                  <a:tcPr>
                    <a:lnL w="12700" cap="flat" cmpd="sng" algn="ctr">
                      <a:solidFill>
                        <a:srgbClr val="292934"/>
                      </a:solidFill>
                      <a:prstDash val="solid"/>
                      <a:round/>
                      <a:headEnd type="none" w="med" len="med"/>
                      <a:tailEnd type="none" w="med" len="med"/>
                    </a:lnL>
                    <a:lnR w="12700" cap="flat" cmpd="sng" algn="ctr">
                      <a:solidFill>
                        <a:srgbClr val="292934"/>
                      </a:solidFill>
                      <a:prstDash val="solid"/>
                      <a:round/>
                      <a:headEnd type="none" w="med" len="med"/>
                      <a:tailEnd type="none" w="med" len="med"/>
                    </a:lnR>
                    <a:lnT w="12700" cap="flat" cmpd="sng" algn="ctr">
                      <a:solidFill>
                        <a:srgbClr val="292934"/>
                      </a:solidFill>
                      <a:prstDash val="solid"/>
                      <a:round/>
                      <a:headEnd type="none" w="med" len="med"/>
                      <a:tailEnd type="none" w="med" len="med"/>
                    </a:lnT>
                    <a:lnB w="12700" cap="flat" cmpd="sng" algn="ctr">
                      <a:solidFill>
                        <a:srgbClr val="292934"/>
                      </a:solidFill>
                      <a:prstDash val="solid"/>
                      <a:round/>
                      <a:headEnd type="none" w="med" len="med"/>
                      <a:tailEnd type="none" w="med" len="med"/>
                    </a:lnB>
                  </a:tcPr>
                </a:tc>
              </a:tr>
            </a:tbl>
          </a:graphicData>
        </a:graphic>
      </p:graphicFrame>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8" name="Bild 7"/>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0" name="Bild 9"/>
          <p:cNvPicPr>
            <a:picLocks noChangeAspect="1"/>
          </p:cNvPicPr>
          <p:nvPr/>
        </p:nvPicPr>
        <p:blipFill>
          <a:blip r:embed="rId4"/>
          <a:stretch>
            <a:fillRect/>
          </a:stretch>
        </p:blipFill>
        <p:spPr>
          <a:xfrm>
            <a:off x="7574878" y="0"/>
            <a:ext cx="1569122" cy="771805"/>
          </a:xfrm>
          <a:prstGeom prst="rect">
            <a:avLst/>
          </a:prstGeom>
        </p:spPr>
      </p:pic>
      <p:pic>
        <p:nvPicPr>
          <p:cNvPr id="11" name="Bild 10"/>
          <p:cNvPicPr>
            <a:picLocks/>
          </p:cNvPicPr>
          <p:nvPr/>
        </p:nvPicPr>
        <p:blipFill>
          <a:blip r:embed="rId5"/>
          <a:stretch>
            <a:fillRect/>
          </a:stretch>
        </p:blipFill>
        <p:spPr>
          <a:xfrm>
            <a:off x="3369953" y="241800"/>
            <a:ext cx="2638800" cy="291600"/>
          </a:xfrm>
          <a:prstGeom prst="rect">
            <a:avLst/>
          </a:prstGeom>
        </p:spPr>
      </p:pic>
      <p:sp>
        <p:nvSpPr>
          <p:cNvPr id="9" name="Textfeld 8"/>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18385483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cs typeface="SeroOT-Bold"/>
              </a:rPr>
              <a:t>Gemeinsame Agrarpolitik (GAP)</a:t>
            </a:r>
            <a:endParaRPr lang="de-DE"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a:p>
            <a:pPr marL="0" indent="0">
              <a:buNone/>
            </a:pPr>
            <a:r>
              <a:rPr lang="de-DE" dirty="0" smtClean="0"/>
              <a:t> </a:t>
            </a:r>
            <a:endParaRPr lang="de-DE"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11" name="Bild 10"/>
          <p:cNvPicPr>
            <a:picLocks noChangeAspect="1"/>
          </p:cNvPicPr>
          <p:nvPr/>
        </p:nvPicPr>
        <p:blipFill>
          <a:blip r:embed="rId3"/>
          <a:stretch>
            <a:fillRect/>
          </a:stretch>
        </p:blipFill>
        <p:spPr>
          <a:xfrm>
            <a:off x="7574878" y="1"/>
            <a:ext cx="1569122" cy="771805"/>
          </a:xfrm>
          <a:prstGeom prst="rect">
            <a:avLst/>
          </a:prstGeom>
        </p:spPr>
      </p:pic>
      <p:pic>
        <p:nvPicPr>
          <p:cNvPr id="13" name="Bild 12"/>
          <p:cNvPicPr/>
          <p:nvPr/>
        </p:nvPicPr>
        <p:blipFill rotWithShape="1">
          <a:blip r:embed="rId4">
            <a:extLst>
              <a:ext uri="{28A0092B-C50C-407E-A947-70E740481C1C}">
                <a14:useLocalDpi xmlns:a14="http://schemas.microsoft.com/office/drawing/2010/main" val="0"/>
              </a:ext>
            </a:extLst>
          </a:blip>
          <a:srcRect r="3417" b="5902"/>
          <a:stretch/>
        </p:blipFill>
        <p:spPr bwMode="auto">
          <a:xfrm>
            <a:off x="599231" y="2474407"/>
            <a:ext cx="2627630" cy="1708785"/>
          </a:xfrm>
          <a:prstGeom prst="rect">
            <a:avLst/>
          </a:prstGeom>
          <a:noFill/>
          <a:ln>
            <a:noFill/>
          </a:ln>
          <a:extLst>
            <a:ext uri="{53640926-AAD7-44d8-BBD7-CCE9431645EC}">
              <a14:shadowObscured xmlns:a14="http://schemas.microsoft.com/office/drawing/2010/main"/>
            </a:ext>
          </a:extLst>
        </p:spPr>
      </p:pic>
      <p:pic>
        <p:nvPicPr>
          <p:cNvPr id="14" name="Bild 13"/>
          <p:cNvPicPr/>
          <p:nvPr/>
        </p:nvPicPr>
        <p:blipFill rotWithShape="1">
          <a:blip r:embed="rId5">
            <a:extLst>
              <a:ext uri="{28A0092B-C50C-407E-A947-70E740481C1C}">
                <a14:useLocalDpi xmlns:a14="http://schemas.microsoft.com/office/drawing/2010/main" val="0"/>
              </a:ext>
            </a:extLst>
          </a:blip>
          <a:srcRect l="-1" r="13493"/>
          <a:stretch/>
        </p:blipFill>
        <p:spPr bwMode="auto">
          <a:xfrm>
            <a:off x="3359793" y="2473137"/>
            <a:ext cx="2627630" cy="1708150"/>
          </a:xfrm>
          <a:prstGeom prst="rect">
            <a:avLst/>
          </a:prstGeom>
          <a:noFill/>
          <a:ln>
            <a:noFill/>
          </a:ln>
          <a:extLst>
            <a:ext uri="{53640926-AAD7-44d8-BBD7-CCE9431645EC}">
              <a14:shadowObscured xmlns:a14="http://schemas.microsoft.com/office/drawing/2010/main"/>
            </a:ext>
          </a:extLst>
        </p:spPr>
      </p:pic>
      <p:pic>
        <p:nvPicPr>
          <p:cNvPr id="15" name="Bild 14"/>
          <p:cNvPicPr/>
          <p:nvPr/>
        </p:nvPicPr>
        <p:blipFill rotWithShape="1">
          <a:blip r:embed="rId6">
            <a:extLst>
              <a:ext uri="{28A0092B-C50C-407E-A947-70E740481C1C}">
                <a14:useLocalDpi xmlns:a14="http://schemas.microsoft.com/office/drawing/2010/main" val="0"/>
              </a:ext>
            </a:extLst>
          </a:blip>
          <a:srcRect t="-1" b="4062"/>
          <a:stretch/>
        </p:blipFill>
        <p:spPr bwMode="auto">
          <a:xfrm>
            <a:off x="6056630" y="4717062"/>
            <a:ext cx="2630170" cy="1709420"/>
          </a:xfrm>
          <a:prstGeom prst="rect">
            <a:avLst/>
          </a:prstGeom>
          <a:noFill/>
          <a:ln>
            <a:noFill/>
          </a:ln>
          <a:extLst>
            <a:ext uri="{53640926-AAD7-44d8-BBD7-CCE9431645EC}">
              <a14:shadowObscured xmlns:a14="http://schemas.microsoft.com/office/drawing/2010/main"/>
            </a:ext>
          </a:extLst>
        </p:spPr>
      </p:pic>
      <p:pic>
        <p:nvPicPr>
          <p:cNvPr id="16" name="Bild 15"/>
          <p:cNvPicPr/>
          <p:nvPr/>
        </p:nvPicPr>
        <p:blipFill rotWithShape="1">
          <a:blip r:embed="rId7">
            <a:extLst>
              <a:ext uri="{28A0092B-C50C-407E-A947-70E740481C1C}">
                <a14:useLocalDpi xmlns:a14="http://schemas.microsoft.com/office/drawing/2010/main" val="0"/>
              </a:ext>
            </a:extLst>
          </a:blip>
          <a:srcRect l="6000" t="-1" r="18581" b="1756"/>
          <a:stretch/>
        </p:blipFill>
        <p:spPr bwMode="auto">
          <a:xfrm>
            <a:off x="6060440" y="2473137"/>
            <a:ext cx="2626360" cy="1709420"/>
          </a:xfrm>
          <a:prstGeom prst="rect">
            <a:avLst/>
          </a:prstGeom>
          <a:noFill/>
          <a:ln>
            <a:noFill/>
          </a:ln>
          <a:extLst>
            <a:ext uri="{53640926-AAD7-44d8-BBD7-CCE9431645EC}">
              <a14:shadowObscured xmlns:a14="http://schemas.microsoft.com/office/drawing/2010/main"/>
            </a:ext>
          </a:extLst>
        </p:spPr>
      </p:pic>
      <p:pic>
        <p:nvPicPr>
          <p:cNvPr id="17" name="Bild 16"/>
          <p:cNvPicPr/>
          <p:nvPr/>
        </p:nvPicPr>
        <p:blipFill rotWithShape="1">
          <a:blip r:embed="rId8">
            <a:extLst>
              <a:ext uri="{28A0092B-C50C-407E-A947-70E740481C1C}">
                <a14:useLocalDpi xmlns:a14="http://schemas.microsoft.com/office/drawing/2010/main" val="0"/>
              </a:ext>
            </a:extLst>
          </a:blip>
          <a:srcRect l="2" t="1" r="12367" b="5494"/>
          <a:stretch/>
        </p:blipFill>
        <p:spPr bwMode="auto">
          <a:xfrm>
            <a:off x="599231" y="4717697"/>
            <a:ext cx="2627630" cy="1708785"/>
          </a:xfrm>
          <a:prstGeom prst="rect">
            <a:avLst/>
          </a:prstGeom>
          <a:noFill/>
          <a:ln>
            <a:noFill/>
          </a:ln>
          <a:extLst>
            <a:ext uri="{53640926-AAD7-44d8-BBD7-CCE9431645EC}">
              <a14:shadowObscured xmlns:a14="http://schemas.microsoft.com/office/drawing/2010/main"/>
            </a:ext>
          </a:extLst>
        </p:spPr>
      </p:pic>
      <p:pic>
        <p:nvPicPr>
          <p:cNvPr id="18" name="Bild 17"/>
          <p:cNvPicPr/>
          <p:nvPr/>
        </p:nvPicPr>
        <p:blipFill rotWithShape="1">
          <a:blip r:embed="rId9">
            <a:extLst>
              <a:ext uri="{28A0092B-C50C-407E-A947-70E740481C1C}">
                <a14:useLocalDpi xmlns:a14="http://schemas.microsoft.com/office/drawing/2010/main" val="0"/>
              </a:ext>
            </a:extLst>
          </a:blip>
          <a:srcRect b="12889"/>
          <a:stretch/>
        </p:blipFill>
        <p:spPr bwMode="auto">
          <a:xfrm>
            <a:off x="3364873" y="4717062"/>
            <a:ext cx="2622550" cy="1709420"/>
          </a:xfrm>
          <a:prstGeom prst="rect">
            <a:avLst/>
          </a:prstGeom>
          <a:noFill/>
          <a:ln>
            <a:noFill/>
          </a:ln>
          <a:extLst>
            <a:ext uri="{53640926-AAD7-44d8-BBD7-CCE9431645EC}">
              <a14:shadowObscured xmlns:a14="http://schemas.microsoft.com/office/drawing/2010/main"/>
            </a:ext>
          </a:extLst>
        </p:spPr>
      </p:pic>
      <p:pic>
        <p:nvPicPr>
          <p:cNvPr id="12" name="Bild 11"/>
          <p:cNvPicPr/>
          <p:nvPr/>
        </p:nvPicPr>
        <p:blipFill>
          <a:blip r:embed="rId10">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9" name="Bild 18"/>
          <p:cNvPicPr>
            <a:picLocks/>
          </p:cNvPicPr>
          <p:nvPr/>
        </p:nvPicPr>
        <p:blipFill>
          <a:blip r:embed="rId11"/>
          <a:stretch>
            <a:fillRect/>
          </a:stretch>
        </p:blipFill>
        <p:spPr>
          <a:xfrm>
            <a:off x="3369953" y="241800"/>
            <a:ext cx="2638800" cy="291600"/>
          </a:xfrm>
          <a:prstGeom prst="rect">
            <a:avLst/>
          </a:prstGeom>
        </p:spPr>
      </p:pic>
      <p:sp>
        <p:nvSpPr>
          <p:cNvPr id="20" name="Textfeld 19"/>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4908020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t>Kernelement der GAP</a:t>
            </a:r>
            <a:endParaRPr lang="de-DE" i="1" dirty="0"/>
          </a:p>
        </p:txBody>
      </p:sp>
      <p:sp>
        <p:nvSpPr>
          <p:cNvPr id="3" name="Inhaltsplatzhalter 2"/>
          <p:cNvSpPr>
            <a:spLocks noGrp="1"/>
          </p:cNvSpPr>
          <p:nvPr>
            <p:ph idx="1"/>
          </p:nvPr>
        </p:nvSpPr>
        <p:spPr/>
        <p:txBody>
          <a:bodyPr/>
          <a:lstStyle/>
          <a:p>
            <a:r>
              <a:rPr lang="de-DE" dirty="0" smtClean="0"/>
              <a:t>Direktzahlungen </a:t>
            </a:r>
            <a:r>
              <a:rPr lang="de-DE" dirty="0" smtClean="0">
                <a:sym typeface="Wingdings"/>
              </a:rPr>
              <a:t> Geld pro Hektar </a:t>
            </a:r>
            <a:endParaRPr lang="de-DE" dirty="0" smtClean="0"/>
          </a:p>
          <a:p>
            <a:endParaRPr lang="de-DE" dirty="0"/>
          </a:p>
          <a:p>
            <a:endParaRPr lang="de-DE" dirty="0" smtClean="0"/>
          </a:p>
          <a:p>
            <a:r>
              <a:rPr lang="de-DE" dirty="0" smtClean="0"/>
              <a:t>Greening-Vorgabe (30% der Direktzahlungen)</a:t>
            </a:r>
          </a:p>
          <a:p>
            <a:pPr lvl="1"/>
            <a:endParaRPr lang="de-DE" dirty="0" smtClean="0"/>
          </a:p>
          <a:p>
            <a:pPr lvl="1"/>
            <a:r>
              <a:rPr lang="de-DE" dirty="0" smtClean="0"/>
              <a:t>3 Pflanzenarten</a:t>
            </a:r>
          </a:p>
          <a:p>
            <a:pPr lvl="1"/>
            <a:endParaRPr lang="de-DE" dirty="0" smtClean="0"/>
          </a:p>
          <a:p>
            <a:pPr lvl="1"/>
            <a:r>
              <a:rPr lang="de-DE" dirty="0" smtClean="0"/>
              <a:t>5% Limit zur Umwandlung von Grünland zu Ackerland</a:t>
            </a:r>
          </a:p>
          <a:p>
            <a:pPr lvl="1"/>
            <a:endParaRPr lang="de-DE" dirty="0" smtClean="0"/>
          </a:p>
          <a:p>
            <a:pPr lvl="1"/>
            <a:r>
              <a:rPr lang="de-DE" dirty="0" smtClean="0"/>
              <a:t>5% „Ökologische Vorrangfläche“</a:t>
            </a:r>
          </a:p>
          <a:p>
            <a:pPr lvl="1"/>
            <a:endParaRPr lang="de-DE" dirty="0"/>
          </a:p>
        </p:txBody>
      </p:sp>
      <p:sp>
        <p:nvSpPr>
          <p:cNvPr id="4" name="Rechteck 3"/>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5" name="Bild 4"/>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7" name="Bild 6"/>
          <p:cNvPicPr>
            <a:picLocks noChangeAspect="1"/>
          </p:cNvPicPr>
          <p:nvPr/>
        </p:nvPicPr>
        <p:blipFill>
          <a:blip r:embed="rId4"/>
          <a:stretch>
            <a:fillRect/>
          </a:stretch>
        </p:blipFill>
        <p:spPr>
          <a:xfrm>
            <a:off x="7574878" y="0"/>
            <a:ext cx="1569122" cy="771805"/>
          </a:xfrm>
          <a:prstGeom prst="rect">
            <a:avLst/>
          </a:prstGeom>
        </p:spPr>
      </p:pic>
      <p:pic>
        <p:nvPicPr>
          <p:cNvPr id="8" name="Bild 7"/>
          <p:cNvPicPr>
            <a:picLocks/>
          </p:cNvPicPr>
          <p:nvPr/>
        </p:nvPicPr>
        <p:blipFill>
          <a:blip r:embed="rId5"/>
          <a:stretch>
            <a:fillRect/>
          </a:stretch>
        </p:blipFill>
        <p:spPr>
          <a:xfrm>
            <a:off x="3369953" y="241800"/>
            <a:ext cx="2638800" cy="291600"/>
          </a:xfrm>
          <a:prstGeom prst="rect">
            <a:avLst/>
          </a:prstGeom>
        </p:spPr>
      </p:pic>
      <p:sp>
        <p:nvSpPr>
          <p:cNvPr id="9" name="Textfeld 8"/>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145293402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defTabSz="914400">
              <a:lnSpc>
                <a:spcPct val="90000"/>
              </a:lnSpc>
              <a:spcBef>
                <a:spcPct val="0"/>
              </a:spcBef>
              <a:buNone/>
            </a:pPr>
            <a:r>
              <a:rPr lang="de-DE" i="1" dirty="0" smtClean="0"/>
              <a:t>Verhandlungsgegenstand </a:t>
            </a:r>
            <a:endParaRPr lang="de-DE" i="1" dirty="0"/>
          </a:p>
        </p:txBody>
      </p:sp>
      <p:graphicFrame>
        <p:nvGraphicFramePr>
          <p:cNvPr id="5" name="Diagramm 4" descr="Random to Result-Prozess" title="SmartArt"/>
          <p:cNvGraphicFramePr/>
          <p:nvPr>
            <p:extLst>
              <p:ext uri="{D42A27DB-BD31-4B8C-83A1-F6EECF244321}">
                <p14:modId xmlns:p14="http://schemas.microsoft.com/office/powerpoint/2010/main" val="4165751264"/>
              </p:ext>
            </p:extLst>
          </p:nvPr>
        </p:nvGraphicFramePr>
        <p:xfrm>
          <a:off x="194310" y="1524000"/>
          <a:ext cx="8765770" cy="4558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hteck 5"/>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7" name="Bild 6"/>
          <p:cNvPicPr/>
          <p:nvPr/>
        </p:nvPicPr>
        <p:blipFill>
          <a:blip r:embed="rId8">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9" name="Bild 8"/>
          <p:cNvPicPr>
            <a:picLocks noChangeAspect="1"/>
          </p:cNvPicPr>
          <p:nvPr/>
        </p:nvPicPr>
        <p:blipFill>
          <a:blip r:embed="rId9"/>
          <a:stretch>
            <a:fillRect/>
          </a:stretch>
        </p:blipFill>
        <p:spPr>
          <a:xfrm>
            <a:off x="7574878" y="0"/>
            <a:ext cx="1569122" cy="771805"/>
          </a:xfrm>
          <a:prstGeom prst="rect">
            <a:avLst/>
          </a:prstGeom>
        </p:spPr>
      </p:pic>
      <p:pic>
        <p:nvPicPr>
          <p:cNvPr id="10" name="Bild 9"/>
          <p:cNvPicPr>
            <a:picLocks/>
          </p:cNvPicPr>
          <p:nvPr/>
        </p:nvPicPr>
        <p:blipFill>
          <a:blip r:embed="rId10"/>
          <a:stretch>
            <a:fillRect/>
          </a:stretch>
        </p:blipFill>
        <p:spPr>
          <a:xfrm>
            <a:off x="3369953" y="241800"/>
            <a:ext cx="2638800" cy="291600"/>
          </a:xfrm>
          <a:prstGeom prst="rect">
            <a:avLst/>
          </a:prstGeom>
        </p:spPr>
      </p:pic>
      <p:sp>
        <p:nvSpPr>
          <p:cNvPr id="8" name="Textfeld 7"/>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915481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21370CB-735A-46D2-AFB5-DB7DC7F819DE}"/>
                                            </p:graphicEl>
                                          </p:spTgt>
                                        </p:tgtEl>
                                        <p:attrNameLst>
                                          <p:attrName>style.visibility</p:attrName>
                                        </p:attrNameLst>
                                      </p:cBhvr>
                                      <p:to>
                                        <p:strVal val="visible"/>
                                      </p:to>
                                    </p:set>
                                    <p:animEffect transition="in" filter="fade">
                                      <p:cBhvr>
                                        <p:cTn id="7" dur="500"/>
                                        <p:tgtEl>
                                          <p:spTgt spid="5">
                                            <p:graphicEl>
                                              <a:dgm id="{821370CB-735A-46D2-AFB5-DB7DC7F819DE}"/>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26193B1-4EDA-4B42-B710-2E17F8B7CB86}"/>
                                            </p:graphicEl>
                                          </p:spTgt>
                                        </p:tgtEl>
                                        <p:attrNameLst>
                                          <p:attrName>style.visibility</p:attrName>
                                        </p:attrNameLst>
                                      </p:cBhvr>
                                      <p:to>
                                        <p:strVal val="visible"/>
                                      </p:to>
                                    </p:set>
                                    <p:animEffect transition="in" filter="fade">
                                      <p:cBhvr>
                                        <p:cTn id="10" dur="500"/>
                                        <p:tgtEl>
                                          <p:spTgt spid="5">
                                            <p:graphicEl>
                                              <a:dgm id="{926193B1-4EDA-4B42-B710-2E17F8B7CB86}"/>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graphicEl>
                                              <a:dgm id="{F3A49FC3-9EAE-4AC4-8047-462346D1D05C}"/>
                                            </p:graphicEl>
                                          </p:spTgt>
                                        </p:tgtEl>
                                        <p:attrNameLst>
                                          <p:attrName>style.visibility</p:attrName>
                                        </p:attrNameLst>
                                      </p:cBhvr>
                                      <p:to>
                                        <p:strVal val="visible"/>
                                      </p:to>
                                    </p:set>
                                    <p:animEffect transition="in" filter="fade">
                                      <p:cBhvr>
                                        <p:cTn id="13" dur="500"/>
                                        <p:tgtEl>
                                          <p:spTgt spid="5">
                                            <p:graphicEl>
                                              <a:dgm id="{F3A49FC3-9EAE-4AC4-8047-462346D1D05C}"/>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graphicEl>
                                              <a:dgm id="{9B685A17-6B02-432C-B5F2-66B2500DAF94}"/>
                                            </p:graphicEl>
                                          </p:spTgt>
                                        </p:tgtEl>
                                        <p:attrNameLst>
                                          <p:attrName>style.visibility</p:attrName>
                                        </p:attrNameLst>
                                      </p:cBhvr>
                                      <p:to>
                                        <p:strVal val="visible"/>
                                      </p:to>
                                    </p:set>
                                    <p:animEffect transition="in" filter="fade">
                                      <p:cBhvr>
                                        <p:cTn id="16" dur="500"/>
                                        <p:tgtEl>
                                          <p:spTgt spid="5">
                                            <p:graphicEl>
                                              <a:dgm id="{9B685A17-6B02-432C-B5F2-66B2500DAF94}"/>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graphicEl>
                                              <a:dgm id="{05A41983-091B-4CE6-8055-03099A9D617B}"/>
                                            </p:graphicEl>
                                          </p:spTgt>
                                        </p:tgtEl>
                                        <p:attrNameLst>
                                          <p:attrName>style.visibility</p:attrName>
                                        </p:attrNameLst>
                                      </p:cBhvr>
                                      <p:to>
                                        <p:strVal val="visible"/>
                                      </p:to>
                                    </p:set>
                                    <p:animEffect transition="in" filter="fade">
                                      <p:cBhvr>
                                        <p:cTn id="19" dur="500"/>
                                        <p:tgtEl>
                                          <p:spTgt spid="5">
                                            <p:graphicEl>
                                              <a:dgm id="{05A41983-091B-4CE6-8055-03099A9D617B}"/>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graphicEl>
                                              <a:dgm id="{A9CA1880-65F3-4813-B6F5-C6F2E2644340}"/>
                                            </p:graphicEl>
                                          </p:spTgt>
                                        </p:tgtEl>
                                        <p:attrNameLst>
                                          <p:attrName>style.visibility</p:attrName>
                                        </p:attrNameLst>
                                      </p:cBhvr>
                                      <p:to>
                                        <p:strVal val="visible"/>
                                      </p:to>
                                    </p:set>
                                    <p:animEffect transition="in" filter="fade">
                                      <p:cBhvr>
                                        <p:cTn id="22" dur="500"/>
                                        <p:tgtEl>
                                          <p:spTgt spid="5">
                                            <p:graphicEl>
                                              <a:dgm id="{A9CA1880-65F3-4813-B6F5-C6F2E2644340}"/>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graphicEl>
                                              <a:dgm id="{8D260052-C17B-4CB4-9DF0-A0D8F7651349}"/>
                                            </p:graphicEl>
                                          </p:spTgt>
                                        </p:tgtEl>
                                        <p:attrNameLst>
                                          <p:attrName>style.visibility</p:attrName>
                                        </p:attrNameLst>
                                      </p:cBhvr>
                                      <p:to>
                                        <p:strVal val="visible"/>
                                      </p:to>
                                    </p:set>
                                    <p:animEffect transition="in" filter="fade">
                                      <p:cBhvr>
                                        <p:cTn id="25" dur="500"/>
                                        <p:tgtEl>
                                          <p:spTgt spid="5">
                                            <p:graphicEl>
                                              <a:dgm id="{8D260052-C17B-4CB4-9DF0-A0D8F7651349}"/>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graphicEl>
                                              <a:dgm id="{E79035E2-2FFD-41B2-BD4D-3F1C92B0F99F}"/>
                                            </p:graphicEl>
                                          </p:spTgt>
                                        </p:tgtEl>
                                        <p:attrNameLst>
                                          <p:attrName>style.visibility</p:attrName>
                                        </p:attrNameLst>
                                      </p:cBhvr>
                                      <p:to>
                                        <p:strVal val="visible"/>
                                      </p:to>
                                    </p:set>
                                    <p:animEffect transition="in" filter="fade">
                                      <p:cBhvr>
                                        <p:cTn id="28" dur="500"/>
                                        <p:tgtEl>
                                          <p:spTgt spid="5">
                                            <p:graphicEl>
                                              <a:dgm id="{E79035E2-2FFD-41B2-BD4D-3F1C92B0F99F}"/>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BAB21EFA-E85A-4C12-AD6F-FFBC8D74172F}"/>
                                            </p:graphicEl>
                                          </p:spTgt>
                                        </p:tgtEl>
                                        <p:attrNameLst>
                                          <p:attrName>style.visibility</p:attrName>
                                        </p:attrNameLst>
                                      </p:cBhvr>
                                      <p:to>
                                        <p:strVal val="visible"/>
                                      </p:to>
                                    </p:set>
                                    <p:animEffect transition="in" filter="fade">
                                      <p:cBhvr>
                                        <p:cTn id="31" dur="500"/>
                                        <p:tgtEl>
                                          <p:spTgt spid="5">
                                            <p:graphicEl>
                                              <a:dgm id="{BAB21EFA-E85A-4C12-AD6F-FFBC8D74172F}"/>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graphicEl>
                                              <a:dgm id="{7DFA09A5-4CAF-43E4-9B7D-A4989815C95F}"/>
                                            </p:graphicEl>
                                          </p:spTgt>
                                        </p:tgtEl>
                                        <p:attrNameLst>
                                          <p:attrName>style.visibility</p:attrName>
                                        </p:attrNameLst>
                                      </p:cBhvr>
                                      <p:to>
                                        <p:strVal val="visible"/>
                                      </p:to>
                                    </p:set>
                                    <p:animEffect transition="in" filter="fade">
                                      <p:cBhvr>
                                        <p:cTn id="34" dur="500"/>
                                        <p:tgtEl>
                                          <p:spTgt spid="5">
                                            <p:graphicEl>
                                              <a:dgm id="{7DFA09A5-4CAF-43E4-9B7D-A4989815C95F}"/>
                                            </p:graphic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graphicEl>
                                              <a:dgm id="{84DC4750-EE53-40E5-9757-E2CD63C3CA50}"/>
                                            </p:graphicEl>
                                          </p:spTgt>
                                        </p:tgtEl>
                                        <p:attrNameLst>
                                          <p:attrName>style.visibility</p:attrName>
                                        </p:attrNameLst>
                                      </p:cBhvr>
                                      <p:to>
                                        <p:strVal val="visible"/>
                                      </p:to>
                                    </p:set>
                                    <p:animEffect transition="in" filter="fade">
                                      <p:cBhvr>
                                        <p:cTn id="37" dur="500"/>
                                        <p:tgtEl>
                                          <p:spTgt spid="5">
                                            <p:graphicEl>
                                              <a:dgm id="{84DC4750-EE53-40E5-9757-E2CD63C3CA50}"/>
                                            </p:graphic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graphicEl>
                                              <a:dgm id="{2895621B-2570-47B0-8689-B2ABCEF5EC9B}"/>
                                            </p:graphicEl>
                                          </p:spTgt>
                                        </p:tgtEl>
                                        <p:attrNameLst>
                                          <p:attrName>style.visibility</p:attrName>
                                        </p:attrNameLst>
                                      </p:cBhvr>
                                      <p:to>
                                        <p:strVal val="visible"/>
                                      </p:to>
                                    </p:set>
                                    <p:animEffect transition="in" filter="fade">
                                      <p:cBhvr>
                                        <p:cTn id="40" dur="500"/>
                                        <p:tgtEl>
                                          <p:spTgt spid="5">
                                            <p:graphicEl>
                                              <a:dgm id="{2895621B-2570-47B0-8689-B2ABCEF5EC9B}"/>
                                            </p:graphic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graphicEl>
                                              <a:dgm id="{0493D973-D617-43F6-A9FC-EC07F463C01C}"/>
                                            </p:graphicEl>
                                          </p:spTgt>
                                        </p:tgtEl>
                                        <p:attrNameLst>
                                          <p:attrName>style.visibility</p:attrName>
                                        </p:attrNameLst>
                                      </p:cBhvr>
                                      <p:to>
                                        <p:strVal val="visible"/>
                                      </p:to>
                                    </p:set>
                                    <p:animEffect transition="in" filter="fade">
                                      <p:cBhvr>
                                        <p:cTn id="43" dur="500"/>
                                        <p:tgtEl>
                                          <p:spTgt spid="5">
                                            <p:graphicEl>
                                              <a:dgm id="{0493D973-D617-43F6-A9FC-EC07F463C01C}"/>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
                                            <p:graphicEl>
                                              <a:dgm id="{D1E30AF7-7767-4361-AFD5-8C5372C4FFED}"/>
                                            </p:graphicEl>
                                          </p:spTgt>
                                        </p:tgtEl>
                                        <p:attrNameLst>
                                          <p:attrName>style.visibility</p:attrName>
                                        </p:attrNameLst>
                                      </p:cBhvr>
                                      <p:to>
                                        <p:strVal val="visible"/>
                                      </p:to>
                                    </p:set>
                                    <p:animEffect transition="in" filter="fade">
                                      <p:cBhvr>
                                        <p:cTn id="46" dur="500"/>
                                        <p:tgtEl>
                                          <p:spTgt spid="5">
                                            <p:graphicEl>
                                              <a:dgm id="{D1E30AF7-7767-4361-AFD5-8C5372C4FFED}"/>
                                            </p:graphic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
                                            <p:graphicEl>
                                              <a:dgm id="{6FBB6BA5-1B27-4F83-B953-55857E2664C1}"/>
                                            </p:graphicEl>
                                          </p:spTgt>
                                        </p:tgtEl>
                                        <p:attrNameLst>
                                          <p:attrName>style.visibility</p:attrName>
                                        </p:attrNameLst>
                                      </p:cBhvr>
                                      <p:to>
                                        <p:strVal val="visible"/>
                                      </p:to>
                                    </p:set>
                                    <p:animEffect transition="in" filter="fade">
                                      <p:cBhvr>
                                        <p:cTn id="49" dur="500"/>
                                        <p:tgtEl>
                                          <p:spTgt spid="5">
                                            <p:graphicEl>
                                              <a:dgm id="{6FBB6BA5-1B27-4F83-B953-55857E2664C1}"/>
                                            </p:graphic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
                                            <p:graphicEl>
                                              <a:dgm id="{491B9DAD-4C2E-4E77-8D9E-21C4E3F394A7}"/>
                                            </p:graphicEl>
                                          </p:spTgt>
                                        </p:tgtEl>
                                        <p:attrNameLst>
                                          <p:attrName>style.visibility</p:attrName>
                                        </p:attrNameLst>
                                      </p:cBhvr>
                                      <p:to>
                                        <p:strVal val="visible"/>
                                      </p:to>
                                    </p:set>
                                    <p:animEffect transition="in" filter="fade">
                                      <p:cBhvr>
                                        <p:cTn id="52" dur="500"/>
                                        <p:tgtEl>
                                          <p:spTgt spid="5">
                                            <p:graphicEl>
                                              <a:dgm id="{491B9DAD-4C2E-4E77-8D9E-21C4E3F394A7}"/>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
                                            <p:graphicEl>
                                              <a:dgm id="{1710FDBB-7EB9-4E4A-A75B-3A542F876BE1}"/>
                                            </p:graphicEl>
                                          </p:spTgt>
                                        </p:tgtEl>
                                        <p:attrNameLst>
                                          <p:attrName>style.visibility</p:attrName>
                                        </p:attrNameLst>
                                      </p:cBhvr>
                                      <p:to>
                                        <p:strVal val="visible"/>
                                      </p:to>
                                    </p:set>
                                    <p:animEffect transition="in" filter="fade">
                                      <p:cBhvr>
                                        <p:cTn id="55" dur="500"/>
                                        <p:tgtEl>
                                          <p:spTgt spid="5">
                                            <p:graphicEl>
                                              <a:dgm id="{1710FDBB-7EB9-4E4A-A75B-3A542F876BE1}"/>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
                                            <p:graphicEl>
                                              <a:dgm id="{416A5933-FAE9-471C-B105-BE9A5A3650F1}"/>
                                            </p:graphicEl>
                                          </p:spTgt>
                                        </p:tgtEl>
                                        <p:attrNameLst>
                                          <p:attrName>style.visibility</p:attrName>
                                        </p:attrNameLst>
                                      </p:cBhvr>
                                      <p:to>
                                        <p:strVal val="visible"/>
                                      </p:to>
                                    </p:set>
                                    <p:animEffect transition="in" filter="fade">
                                      <p:cBhvr>
                                        <p:cTn id="58" dur="500"/>
                                        <p:tgtEl>
                                          <p:spTgt spid="5">
                                            <p:graphicEl>
                                              <a:dgm id="{416A5933-FAE9-471C-B105-BE9A5A3650F1}"/>
                                            </p:graphic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
                                            <p:graphicEl>
                                              <a:dgm id="{02BD8CC7-75C5-4007-B516-3F3CB528DACF}"/>
                                            </p:graphicEl>
                                          </p:spTgt>
                                        </p:tgtEl>
                                        <p:attrNameLst>
                                          <p:attrName>style.visibility</p:attrName>
                                        </p:attrNameLst>
                                      </p:cBhvr>
                                      <p:to>
                                        <p:strVal val="visible"/>
                                      </p:to>
                                    </p:set>
                                    <p:animEffect transition="in" filter="fade">
                                      <p:cBhvr>
                                        <p:cTn id="61" dur="500"/>
                                        <p:tgtEl>
                                          <p:spTgt spid="5">
                                            <p:graphicEl>
                                              <a:dgm id="{02BD8CC7-75C5-4007-B516-3F3CB528DACF}"/>
                                            </p:graphic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5">
                                            <p:graphicEl>
                                              <a:dgm id="{3B1A8840-8537-4C95-9D33-B0A0776641C0}"/>
                                            </p:graphicEl>
                                          </p:spTgt>
                                        </p:tgtEl>
                                        <p:attrNameLst>
                                          <p:attrName>style.visibility</p:attrName>
                                        </p:attrNameLst>
                                      </p:cBhvr>
                                      <p:to>
                                        <p:strVal val="visible"/>
                                      </p:to>
                                    </p:set>
                                    <p:animEffect transition="in" filter="fade">
                                      <p:cBhvr>
                                        <p:cTn id="66" dur="500"/>
                                        <p:tgtEl>
                                          <p:spTgt spid="5">
                                            <p:graphicEl>
                                              <a:dgm id="{3B1A8840-8537-4C95-9D33-B0A0776641C0}"/>
                                            </p:graphic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5">
                                            <p:graphicEl>
                                              <a:dgm id="{1A3F70FD-275E-4E5C-A460-AE604F66D6BB}"/>
                                            </p:graphicEl>
                                          </p:spTgt>
                                        </p:tgtEl>
                                        <p:attrNameLst>
                                          <p:attrName>style.visibility</p:attrName>
                                        </p:attrNameLst>
                                      </p:cBhvr>
                                      <p:to>
                                        <p:strVal val="visible"/>
                                      </p:to>
                                    </p:set>
                                    <p:animEffect transition="in" filter="fade">
                                      <p:cBhvr>
                                        <p:cTn id="69" dur="500"/>
                                        <p:tgtEl>
                                          <p:spTgt spid="5">
                                            <p:graphicEl>
                                              <a:dgm id="{1A3F70FD-275E-4E5C-A460-AE604F66D6BB}"/>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5">
                                            <p:graphicEl>
                                              <a:dgm id="{73C978A2-A371-4B30-B564-60B4CA481519}"/>
                                            </p:graphicEl>
                                          </p:spTgt>
                                        </p:tgtEl>
                                        <p:attrNameLst>
                                          <p:attrName>style.visibility</p:attrName>
                                        </p:attrNameLst>
                                      </p:cBhvr>
                                      <p:to>
                                        <p:strVal val="visible"/>
                                      </p:to>
                                    </p:set>
                                    <p:animEffect transition="in" filter="fade">
                                      <p:cBhvr>
                                        <p:cTn id="74" dur="500"/>
                                        <p:tgtEl>
                                          <p:spTgt spid="5">
                                            <p:graphicEl>
                                              <a:dgm id="{73C978A2-A371-4B30-B564-60B4CA481519}"/>
                                            </p:graphic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5">
                                            <p:graphicEl>
                                              <a:dgm id="{43CBD4FA-CCDE-48FA-8455-CBD4DF6D2801}"/>
                                            </p:graphicEl>
                                          </p:spTgt>
                                        </p:tgtEl>
                                        <p:attrNameLst>
                                          <p:attrName>style.visibility</p:attrName>
                                        </p:attrNameLst>
                                      </p:cBhvr>
                                      <p:to>
                                        <p:strVal val="visible"/>
                                      </p:to>
                                    </p:set>
                                    <p:animEffect transition="in" filter="fade">
                                      <p:cBhvr>
                                        <p:cTn id="77" dur="500"/>
                                        <p:tgtEl>
                                          <p:spTgt spid="5">
                                            <p:graphicEl>
                                              <a:dgm id="{43CBD4FA-CCDE-48FA-8455-CBD4DF6D2801}"/>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5">
                                            <p:graphicEl>
                                              <a:dgm id="{AFB19B90-CD9D-46ED-9B5E-96A29D3E2873}"/>
                                            </p:graphicEl>
                                          </p:spTgt>
                                        </p:tgtEl>
                                        <p:attrNameLst>
                                          <p:attrName>style.visibility</p:attrName>
                                        </p:attrNameLst>
                                      </p:cBhvr>
                                      <p:to>
                                        <p:strVal val="visible"/>
                                      </p:to>
                                    </p:set>
                                    <p:animEffect transition="in" filter="fade">
                                      <p:cBhvr>
                                        <p:cTn id="82" dur="500"/>
                                        <p:tgtEl>
                                          <p:spTgt spid="5">
                                            <p:graphicEl>
                                              <a:dgm id="{AFB19B90-CD9D-46ED-9B5E-96A29D3E2873}"/>
                                            </p:graphic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
                                            <p:graphicEl>
                                              <a:dgm id="{2C81D19C-5783-4597-A013-78093E3FD4AA}"/>
                                            </p:graphicEl>
                                          </p:spTgt>
                                        </p:tgtEl>
                                        <p:attrNameLst>
                                          <p:attrName>style.visibility</p:attrName>
                                        </p:attrNameLst>
                                      </p:cBhvr>
                                      <p:to>
                                        <p:strVal val="visible"/>
                                      </p:to>
                                    </p:set>
                                    <p:animEffect transition="in" filter="fade">
                                      <p:cBhvr>
                                        <p:cTn id="85" dur="500"/>
                                        <p:tgtEl>
                                          <p:spTgt spid="5">
                                            <p:graphicEl>
                                              <a:dgm id="{2C81D19C-5783-4597-A013-78093E3FD4A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t>EU-Gesetzgebung </a:t>
            </a:r>
            <a:endParaRPr lang="de-DE" i="1" dirty="0"/>
          </a:p>
        </p:txBody>
      </p:sp>
      <p:sp>
        <p:nvSpPr>
          <p:cNvPr id="4" name="Rechteck 3"/>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5" name="Bild 4"/>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7" name="Bild 6"/>
          <p:cNvPicPr>
            <a:picLocks noChangeAspect="1"/>
          </p:cNvPicPr>
          <p:nvPr/>
        </p:nvPicPr>
        <p:blipFill>
          <a:blip r:embed="rId4"/>
          <a:stretch>
            <a:fillRect/>
          </a:stretch>
        </p:blipFill>
        <p:spPr>
          <a:xfrm>
            <a:off x="7574878" y="0"/>
            <a:ext cx="1569122" cy="771805"/>
          </a:xfrm>
          <a:prstGeom prst="rect">
            <a:avLst/>
          </a:prstGeom>
        </p:spPr>
      </p:pic>
      <p:pic>
        <p:nvPicPr>
          <p:cNvPr id="8" name="Bild 7"/>
          <p:cNvPicPr>
            <a:picLocks/>
          </p:cNvPicPr>
          <p:nvPr/>
        </p:nvPicPr>
        <p:blipFill>
          <a:blip r:embed="rId5"/>
          <a:stretch>
            <a:fillRect/>
          </a:stretch>
        </p:blipFill>
        <p:spPr>
          <a:xfrm>
            <a:off x="3369953" y="241800"/>
            <a:ext cx="2638800" cy="291600"/>
          </a:xfrm>
          <a:prstGeom prst="rect">
            <a:avLst/>
          </a:prstGeom>
        </p:spPr>
      </p:pic>
      <p:sp>
        <p:nvSpPr>
          <p:cNvPr id="9" name="Abgerundetes Rechteck 8"/>
          <p:cNvSpPr/>
          <p:nvPr/>
        </p:nvSpPr>
        <p:spPr>
          <a:xfrm>
            <a:off x="3082079" y="1727200"/>
            <a:ext cx="2794000" cy="1447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Abgerundetes Rechteck 10"/>
          <p:cNvSpPr/>
          <p:nvPr/>
        </p:nvSpPr>
        <p:spPr>
          <a:xfrm>
            <a:off x="5647479" y="3975100"/>
            <a:ext cx="2794000" cy="15621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Abgerundetes Rechteck 11"/>
          <p:cNvSpPr/>
          <p:nvPr/>
        </p:nvSpPr>
        <p:spPr>
          <a:xfrm>
            <a:off x="681779" y="3975100"/>
            <a:ext cx="2794000" cy="15621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Textfeld 12"/>
          <p:cNvSpPr txBox="1"/>
          <p:nvPr/>
        </p:nvSpPr>
        <p:spPr>
          <a:xfrm>
            <a:off x="3082079" y="1930400"/>
            <a:ext cx="2794000" cy="954107"/>
          </a:xfrm>
          <a:prstGeom prst="rect">
            <a:avLst/>
          </a:prstGeom>
          <a:noFill/>
        </p:spPr>
        <p:txBody>
          <a:bodyPr wrap="square" rtlCol="0">
            <a:spAutoFit/>
          </a:bodyPr>
          <a:lstStyle/>
          <a:p>
            <a:pPr algn="ctr"/>
            <a:r>
              <a:rPr lang="de-DE" sz="2800" dirty="0" smtClean="0">
                <a:solidFill>
                  <a:schemeClr val="bg2"/>
                </a:solidFill>
              </a:rPr>
              <a:t>Europäische Kommission</a:t>
            </a:r>
            <a:endParaRPr lang="de-DE" sz="2800" dirty="0">
              <a:solidFill>
                <a:schemeClr val="bg2"/>
              </a:solidFill>
            </a:endParaRPr>
          </a:p>
        </p:txBody>
      </p:sp>
      <p:sp>
        <p:nvSpPr>
          <p:cNvPr id="15" name="Nach oben gebogener Pfeil 14"/>
          <p:cNvSpPr/>
          <p:nvPr/>
        </p:nvSpPr>
        <p:spPr>
          <a:xfrm rot="10800000">
            <a:off x="1689100" y="2389204"/>
            <a:ext cx="1392978" cy="1585895"/>
          </a:xfrm>
          <a:prstGeom prst="bentUpArrow">
            <a:avLst>
              <a:gd name="adj1" fmla="val 15883"/>
              <a:gd name="adj2" fmla="val 22265"/>
              <a:gd name="adj3" fmla="val 2235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16" name="Textfeld 15"/>
          <p:cNvSpPr txBox="1"/>
          <p:nvPr/>
        </p:nvSpPr>
        <p:spPr>
          <a:xfrm>
            <a:off x="681779" y="4267200"/>
            <a:ext cx="2688174" cy="954107"/>
          </a:xfrm>
          <a:prstGeom prst="rect">
            <a:avLst/>
          </a:prstGeom>
          <a:noFill/>
        </p:spPr>
        <p:txBody>
          <a:bodyPr wrap="square" rtlCol="0">
            <a:spAutoFit/>
          </a:bodyPr>
          <a:lstStyle/>
          <a:p>
            <a:pPr algn="ctr"/>
            <a:r>
              <a:rPr lang="de-DE" sz="2800" dirty="0" smtClean="0">
                <a:solidFill>
                  <a:srgbClr val="F3F2DC"/>
                </a:solidFill>
              </a:rPr>
              <a:t>Europäisches Parlament</a:t>
            </a:r>
            <a:endParaRPr lang="de-DE" sz="2800" dirty="0">
              <a:solidFill>
                <a:srgbClr val="F3F2DC"/>
              </a:solidFill>
            </a:endParaRPr>
          </a:p>
        </p:txBody>
      </p:sp>
      <p:sp>
        <p:nvSpPr>
          <p:cNvPr id="17" name="Textfeld 16"/>
          <p:cNvSpPr txBox="1"/>
          <p:nvPr/>
        </p:nvSpPr>
        <p:spPr>
          <a:xfrm>
            <a:off x="5647479" y="4394200"/>
            <a:ext cx="2794000" cy="523220"/>
          </a:xfrm>
          <a:prstGeom prst="rect">
            <a:avLst/>
          </a:prstGeom>
          <a:noFill/>
        </p:spPr>
        <p:txBody>
          <a:bodyPr wrap="square" rtlCol="0">
            <a:spAutoFit/>
          </a:bodyPr>
          <a:lstStyle/>
          <a:p>
            <a:pPr algn="ctr"/>
            <a:r>
              <a:rPr lang="de-DE" sz="2800" dirty="0" smtClean="0">
                <a:solidFill>
                  <a:srgbClr val="F3F2DC"/>
                </a:solidFill>
              </a:rPr>
              <a:t>Ministerrat</a:t>
            </a:r>
            <a:endParaRPr lang="de-DE" sz="2800" dirty="0">
              <a:solidFill>
                <a:srgbClr val="F3F2DC"/>
              </a:solidFill>
            </a:endParaRPr>
          </a:p>
        </p:txBody>
      </p:sp>
      <p:sp>
        <p:nvSpPr>
          <p:cNvPr id="20" name="Pfeil nach rechts 19"/>
          <p:cNvSpPr/>
          <p:nvPr/>
        </p:nvSpPr>
        <p:spPr>
          <a:xfrm>
            <a:off x="3475779" y="4064000"/>
            <a:ext cx="2171700" cy="330200"/>
          </a:xfrm>
          <a:prstGeom prst="rightArrow">
            <a:avLst>
              <a:gd name="adj1" fmla="val 50000"/>
              <a:gd name="adj2" fmla="val 76923"/>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21" name="Pfeil nach links 20"/>
          <p:cNvSpPr/>
          <p:nvPr/>
        </p:nvSpPr>
        <p:spPr>
          <a:xfrm>
            <a:off x="3475779" y="5125016"/>
            <a:ext cx="2171700" cy="343594"/>
          </a:xfrm>
          <a:prstGeom prst="leftArrow">
            <a:avLst>
              <a:gd name="adj1" fmla="val 50000"/>
              <a:gd name="adj2" fmla="val 7830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24" name="Oval 23"/>
          <p:cNvSpPr/>
          <p:nvPr/>
        </p:nvSpPr>
        <p:spPr>
          <a:xfrm>
            <a:off x="1600199" y="2122507"/>
            <a:ext cx="812801" cy="762000"/>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5" name="Textfeld 24"/>
          <p:cNvSpPr txBox="1"/>
          <p:nvPr/>
        </p:nvSpPr>
        <p:spPr>
          <a:xfrm>
            <a:off x="1600199" y="2247272"/>
            <a:ext cx="812801" cy="461665"/>
          </a:xfrm>
          <a:prstGeom prst="rect">
            <a:avLst/>
          </a:prstGeom>
          <a:noFill/>
        </p:spPr>
        <p:txBody>
          <a:bodyPr wrap="square" rtlCol="0">
            <a:spAutoFit/>
          </a:bodyPr>
          <a:lstStyle/>
          <a:p>
            <a:pPr algn="ctr"/>
            <a:r>
              <a:rPr lang="de-DE" sz="2400" dirty="0" smtClean="0">
                <a:solidFill>
                  <a:srgbClr val="F3F2DC"/>
                </a:solidFill>
              </a:rPr>
              <a:t>§§</a:t>
            </a:r>
            <a:endParaRPr lang="de-DE" sz="2400" dirty="0">
              <a:solidFill>
                <a:srgbClr val="F3F2DC"/>
              </a:solidFill>
            </a:endParaRPr>
          </a:p>
        </p:txBody>
      </p:sp>
      <p:sp>
        <p:nvSpPr>
          <p:cNvPr id="26" name="Oval 25"/>
          <p:cNvSpPr/>
          <p:nvPr/>
        </p:nvSpPr>
        <p:spPr>
          <a:xfrm>
            <a:off x="3475779" y="4394200"/>
            <a:ext cx="2171700" cy="730816"/>
          </a:xfrm>
          <a:prstGeom prst="ellipse">
            <a:avLst/>
          </a:prstGeom>
          <a:solidFill>
            <a:srgbClr val="D2533C"/>
          </a:solidFill>
          <a:ln>
            <a:solidFill>
              <a:srgbClr val="D25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7" name="Textfeld 26"/>
          <p:cNvSpPr txBox="1"/>
          <p:nvPr/>
        </p:nvSpPr>
        <p:spPr>
          <a:xfrm>
            <a:off x="3708400" y="4546600"/>
            <a:ext cx="1739900" cy="400110"/>
          </a:xfrm>
          <a:prstGeom prst="rect">
            <a:avLst/>
          </a:prstGeom>
          <a:noFill/>
        </p:spPr>
        <p:txBody>
          <a:bodyPr wrap="square" rtlCol="0">
            <a:spAutoFit/>
          </a:bodyPr>
          <a:lstStyle/>
          <a:p>
            <a:pPr algn="ctr"/>
            <a:r>
              <a:rPr lang="de-DE" sz="2000" dirty="0" smtClean="0">
                <a:solidFill>
                  <a:srgbClr val="F3F2DC"/>
                </a:solidFill>
              </a:rPr>
              <a:t>Änderungen</a:t>
            </a:r>
            <a:endParaRPr lang="de-DE" dirty="0">
              <a:solidFill>
                <a:srgbClr val="F3F2DC"/>
              </a:solidFill>
            </a:endParaRPr>
          </a:p>
        </p:txBody>
      </p:sp>
      <p:sp>
        <p:nvSpPr>
          <p:cNvPr id="22" name="Textfeld 21"/>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20782837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cs typeface="SeroOT-Bold"/>
              </a:rPr>
              <a:t>Sitzverteilung </a:t>
            </a:r>
            <a:endParaRPr lang="de-DE" i="1" dirty="0">
              <a:cs typeface="SeroOT-Bold"/>
            </a:endParaRPr>
          </a:p>
        </p:txBody>
      </p:sp>
      <p:pic>
        <p:nvPicPr>
          <p:cNvPr id="8" name="Inhaltsplatzhalter 7" descr="Bildschirmfoto 2017-01-06 um 18.16.11.png"/>
          <p:cNvPicPr>
            <a:picLocks noGrp="1" noChangeAspect="1"/>
          </p:cNvPicPr>
          <p:nvPr>
            <p:ph idx="1"/>
          </p:nvPr>
        </p:nvPicPr>
        <p:blipFill rotWithShape="1">
          <a:blip r:embed="rId3">
            <a:extLst>
              <a:ext uri="{28A0092B-C50C-407E-A947-70E740481C1C}">
                <a14:useLocalDpi xmlns:a14="http://schemas.microsoft.com/office/drawing/2010/main" val="0"/>
              </a:ext>
            </a:extLst>
          </a:blip>
          <a:srcRect l="31328" t="27196" r="31327" b="26444"/>
          <a:stretch/>
        </p:blipFill>
        <p:spPr>
          <a:xfrm>
            <a:off x="3035299" y="2933700"/>
            <a:ext cx="3073399" cy="2273300"/>
          </a:xfrm>
        </p:spPr>
      </p:pic>
      <p:sp>
        <p:nvSpPr>
          <p:cNvPr id="10" name="Textfeld 9"/>
          <p:cNvSpPr txBox="1"/>
          <p:nvPr/>
        </p:nvSpPr>
        <p:spPr>
          <a:xfrm>
            <a:off x="2743200" y="6197600"/>
            <a:ext cx="4521200" cy="369332"/>
          </a:xfrm>
          <a:prstGeom prst="rect">
            <a:avLst/>
          </a:prstGeom>
          <a:noFill/>
        </p:spPr>
        <p:txBody>
          <a:bodyPr wrap="square" rtlCol="0">
            <a:spAutoFit/>
          </a:bodyPr>
          <a:lstStyle/>
          <a:p>
            <a:pPr algn="ctr"/>
            <a:r>
              <a:rPr lang="de-DE" dirty="0" smtClean="0"/>
              <a:t>insgesamt: 751 (Stand </a:t>
            </a:r>
            <a:r>
              <a:rPr lang="de-DE" dirty="0" smtClean="0"/>
              <a:t>Februar</a:t>
            </a:r>
            <a:r>
              <a:rPr lang="de-DE" dirty="0" smtClean="0"/>
              <a:t> 2018)</a:t>
            </a:r>
            <a:endParaRPr lang="de-DE" dirty="0"/>
          </a:p>
        </p:txBody>
      </p:sp>
      <p:sp>
        <p:nvSpPr>
          <p:cNvPr id="13" name="Rechteck 12"/>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14" name="Bild 13"/>
          <p:cNvPicPr/>
          <p:nvPr/>
        </p:nvPicPr>
        <p:blipFill>
          <a:blip r:embed="rId4">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6" name="Bild 15"/>
          <p:cNvPicPr>
            <a:picLocks noChangeAspect="1"/>
          </p:cNvPicPr>
          <p:nvPr/>
        </p:nvPicPr>
        <p:blipFill>
          <a:blip r:embed="rId5"/>
          <a:stretch>
            <a:fillRect/>
          </a:stretch>
        </p:blipFill>
        <p:spPr>
          <a:xfrm>
            <a:off x="7574878" y="0"/>
            <a:ext cx="1569122" cy="771805"/>
          </a:xfrm>
          <a:prstGeom prst="rect">
            <a:avLst/>
          </a:prstGeom>
        </p:spPr>
      </p:pic>
      <p:pic>
        <p:nvPicPr>
          <p:cNvPr id="17" name="Bild 16"/>
          <p:cNvPicPr>
            <a:picLocks/>
          </p:cNvPicPr>
          <p:nvPr/>
        </p:nvPicPr>
        <p:blipFill>
          <a:blip r:embed="rId6"/>
          <a:stretch>
            <a:fillRect/>
          </a:stretch>
        </p:blipFill>
        <p:spPr>
          <a:xfrm>
            <a:off x="3369953" y="241800"/>
            <a:ext cx="2638800" cy="291600"/>
          </a:xfrm>
          <a:prstGeom prst="rect">
            <a:avLst/>
          </a:prstGeom>
        </p:spPr>
      </p:pic>
      <p:sp>
        <p:nvSpPr>
          <p:cNvPr id="4" name="Textfeld 3"/>
          <p:cNvSpPr txBox="1"/>
          <p:nvPr/>
        </p:nvSpPr>
        <p:spPr>
          <a:xfrm>
            <a:off x="1485899" y="4864100"/>
            <a:ext cx="1638300" cy="646331"/>
          </a:xfrm>
          <a:prstGeom prst="rect">
            <a:avLst/>
          </a:prstGeom>
          <a:solidFill>
            <a:srgbClr val="F3F2DC"/>
          </a:solidFill>
          <a:ln>
            <a:solidFill>
              <a:srgbClr val="4C5A6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GUE/NGL: 52</a:t>
            </a:r>
          </a:p>
          <a:p>
            <a:r>
              <a:rPr lang="de-DE" i="1" dirty="0" smtClean="0"/>
              <a:t>Linke</a:t>
            </a:r>
            <a:endParaRPr lang="de-DE" i="1" dirty="0"/>
          </a:p>
        </p:txBody>
      </p:sp>
      <p:sp>
        <p:nvSpPr>
          <p:cNvPr id="18" name="Textfeld 17"/>
          <p:cNvSpPr txBox="1"/>
          <p:nvPr/>
        </p:nvSpPr>
        <p:spPr>
          <a:xfrm>
            <a:off x="1028700" y="3429000"/>
            <a:ext cx="2095499" cy="646331"/>
          </a:xfrm>
          <a:prstGeom prst="rect">
            <a:avLst/>
          </a:prstGeom>
          <a:solidFill>
            <a:schemeClr val="bg2"/>
          </a:solidFill>
          <a:ln>
            <a:solidFill>
              <a:srgbClr val="4C5A6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S&amp;D: </a:t>
            </a:r>
            <a:r>
              <a:rPr lang="de-DE" dirty="0" smtClean="0"/>
              <a:t>189</a:t>
            </a:r>
            <a:endParaRPr lang="de-DE" dirty="0" smtClean="0"/>
          </a:p>
          <a:p>
            <a:r>
              <a:rPr lang="de-DE" i="1" dirty="0" smtClean="0"/>
              <a:t>Sozialdemokraten</a:t>
            </a:r>
            <a:endParaRPr lang="de-DE" i="1" dirty="0"/>
          </a:p>
        </p:txBody>
      </p:sp>
      <p:sp>
        <p:nvSpPr>
          <p:cNvPr id="19" name="Textfeld 18"/>
          <p:cNvSpPr txBox="1"/>
          <p:nvPr/>
        </p:nvSpPr>
        <p:spPr>
          <a:xfrm>
            <a:off x="2055821" y="2405964"/>
            <a:ext cx="1731221" cy="646331"/>
          </a:xfrm>
          <a:prstGeom prst="rect">
            <a:avLst/>
          </a:prstGeom>
          <a:solidFill>
            <a:srgbClr val="F3F2DC"/>
          </a:solidFill>
          <a:ln>
            <a:solidFill>
              <a:srgbClr val="4C5A6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Grüne-EFA: 51</a:t>
            </a:r>
          </a:p>
          <a:p>
            <a:endParaRPr lang="de-DE" dirty="0"/>
          </a:p>
        </p:txBody>
      </p:sp>
      <p:sp>
        <p:nvSpPr>
          <p:cNvPr id="20" name="Textfeld 19"/>
          <p:cNvSpPr txBox="1"/>
          <p:nvPr/>
        </p:nvSpPr>
        <p:spPr>
          <a:xfrm>
            <a:off x="3949700" y="2082799"/>
            <a:ext cx="1168400" cy="646331"/>
          </a:xfrm>
          <a:prstGeom prst="rect">
            <a:avLst/>
          </a:prstGeom>
          <a:solidFill>
            <a:srgbClr val="F3F2DC"/>
          </a:solidFill>
          <a:ln>
            <a:solidFill>
              <a:schemeClr val="accent4"/>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ALDE: 68</a:t>
            </a:r>
          </a:p>
          <a:p>
            <a:r>
              <a:rPr lang="de-DE" i="1" dirty="0" smtClean="0"/>
              <a:t>Liberale</a:t>
            </a:r>
            <a:endParaRPr lang="de-DE" i="1" dirty="0"/>
          </a:p>
        </p:txBody>
      </p:sp>
      <p:sp>
        <p:nvSpPr>
          <p:cNvPr id="21" name="Textfeld 20"/>
          <p:cNvSpPr txBox="1"/>
          <p:nvPr/>
        </p:nvSpPr>
        <p:spPr>
          <a:xfrm>
            <a:off x="5393373" y="2501899"/>
            <a:ext cx="2089959" cy="646331"/>
          </a:xfrm>
          <a:prstGeom prst="rect">
            <a:avLst/>
          </a:prstGeom>
          <a:solidFill>
            <a:srgbClr val="F3F2DC"/>
          </a:solidFill>
          <a:ln>
            <a:solidFill>
              <a:srgbClr val="4C5A6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EVP: </a:t>
            </a:r>
            <a:r>
              <a:rPr lang="de-DE" dirty="0" smtClean="0"/>
              <a:t>217</a:t>
            </a:r>
            <a:endParaRPr lang="de-DE" dirty="0" smtClean="0"/>
          </a:p>
          <a:p>
            <a:r>
              <a:rPr lang="de-DE" i="1" dirty="0" smtClean="0"/>
              <a:t>Christdemokraten</a:t>
            </a:r>
            <a:endParaRPr lang="de-DE" i="1" dirty="0"/>
          </a:p>
        </p:txBody>
      </p:sp>
      <p:sp>
        <p:nvSpPr>
          <p:cNvPr id="22" name="Textfeld 21"/>
          <p:cNvSpPr txBox="1"/>
          <p:nvPr/>
        </p:nvSpPr>
        <p:spPr>
          <a:xfrm>
            <a:off x="6008753" y="3429000"/>
            <a:ext cx="2208147" cy="646331"/>
          </a:xfrm>
          <a:prstGeom prst="rect">
            <a:avLst/>
          </a:prstGeom>
          <a:solidFill>
            <a:srgbClr val="F3F2DC"/>
          </a:solidFill>
          <a:ln>
            <a:solidFill>
              <a:srgbClr val="4C5A6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EKR: </a:t>
            </a:r>
            <a:r>
              <a:rPr lang="de-DE" dirty="0" smtClean="0"/>
              <a:t>74</a:t>
            </a:r>
            <a:endParaRPr lang="de-DE" dirty="0" smtClean="0"/>
          </a:p>
          <a:p>
            <a:r>
              <a:rPr lang="de-DE" i="1" dirty="0" smtClean="0"/>
              <a:t>Rechtspopulisten</a:t>
            </a:r>
            <a:endParaRPr lang="de-DE" i="1" dirty="0"/>
          </a:p>
        </p:txBody>
      </p:sp>
      <p:sp>
        <p:nvSpPr>
          <p:cNvPr id="23" name="Textfeld 22"/>
          <p:cNvSpPr txBox="1"/>
          <p:nvPr/>
        </p:nvSpPr>
        <p:spPr>
          <a:xfrm>
            <a:off x="6108698" y="4370169"/>
            <a:ext cx="2208147" cy="923330"/>
          </a:xfrm>
          <a:prstGeom prst="rect">
            <a:avLst/>
          </a:prstGeom>
          <a:solidFill>
            <a:srgbClr val="FFFFFF"/>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EFDD: </a:t>
            </a:r>
            <a:r>
              <a:rPr lang="de-DE" dirty="0" smtClean="0"/>
              <a:t>45</a:t>
            </a:r>
            <a:endParaRPr lang="de-DE" dirty="0" smtClean="0"/>
          </a:p>
          <a:p>
            <a:r>
              <a:rPr lang="de-DE" dirty="0" smtClean="0"/>
              <a:t>ENF: </a:t>
            </a:r>
            <a:r>
              <a:rPr lang="de-DE" dirty="0" smtClean="0"/>
              <a:t>37</a:t>
            </a:r>
            <a:endParaRPr lang="de-DE" dirty="0" smtClean="0"/>
          </a:p>
          <a:p>
            <a:r>
              <a:rPr lang="de-DE" i="1" dirty="0" smtClean="0"/>
              <a:t>Nationalisten</a:t>
            </a:r>
          </a:p>
        </p:txBody>
      </p:sp>
      <p:sp>
        <p:nvSpPr>
          <p:cNvPr id="24" name="Textfeld 23"/>
          <p:cNvSpPr txBox="1"/>
          <p:nvPr/>
        </p:nvSpPr>
        <p:spPr>
          <a:xfrm>
            <a:off x="3719090" y="4970333"/>
            <a:ext cx="2042584" cy="369332"/>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smtClean="0"/>
              <a:t>Fraktionslose: 18</a:t>
            </a:r>
          </a:p>
        </p:txBody>
      </p:sp>
      <p:sp>
        <p:nvSpPr>
          <p:cNvPr id="25" name="Textfeld 24"/>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8151845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t>Ablauf der Verhandlungen</a:t>
            </a:r>
            <a:endParaRPr lang="de-DE" i="1" dirty="0"/>
          </a:p>
        </p:txBody>
      </p:sp>
      <p:sp>
        <p:nvSpPr>
          <p:cNvPr id="3" name="Inhaltsplatzhalter 2"/>
          <p:cNvSpPr>
            <a:spLocks noGrp="1"/>
          </p:cNvSpPr>
          <p:nvPr>
            <p:ph idx="1"/>
          </p:nvPr>
        </p:nvSpPr>
        <p:spPr/>
        <p:txBody>
          <a:bodyPr>
            <a:normAutofit/>
          </a:bodyPr>
          <a:lstStyle/>
          <a:p>
            <a:pPr lvl="1"/>
            <a:r>
              <a:rPr lang="de-DE" sz="2400" dirty="0" smtClean="0"/>
              <a:t>Fraktionssitzungen (7 Min.)</a:t>
            </a:r>
          </a:p>
          <a:p>
            <a:pPr lvl="2"/>
            <a:r>
              <a:rPr lang="de-DE" sz="2200" dirty="0" smtClean="0"/>
              <a:t>Änderungsantrag ausarbeiten</a:t>
            </a:r>
          </a:p>
          <a:p>
            <a:pPr lvl="2"/>
            <a:r>
              <a:rPr lang="de-DE" sz="2200" dirty="0" smtClean="0"/>
              <a:t>Statement des Fraktionsvorsitz (1 Min.)</a:t>
            </a:r>
          </a:p>
          <a:p>
            <a:pPr lvl="1"/>
            <a:endParaRPr lang="de-DE" sz="2400" dirty="0"/>
          </a:p>
          <a:p>
            <a:pPr lvl="1"/>
            <a:r>
              <a:rPr lang="de-DE" sz="2400" dirty="0" smtClean="0"/>
              <a:t>Erste Lesung im Europäischen Parlament</a:t>
            </a:r>
          </a:p>
          <a:p>
            <a:pPr lvl="2"/>
            <a:r>
              <a:rPr lang="de-DE" sz="2200" dirty="0" smtClean="0"/>
              <a:t>Änderungsanträge und Statements der Fraktionen</a:t>
            </a:r>
          </a:p>
          <a:p>
            <a:pPr lvl="2"/>
            <a:r>
              <a:rPr lang="de-DE" sz="2200" dirty="0" smtClean="0"/>
              <a:t>Formelle Diskussion</a:t>
            </a:r>
          </a:p>
          <a:p>
            <a:pPr lvl="2"/>
            <a:r>
              <a:rPr lang="de-DE" sz="2200" dirty="0" smtClean="0"/>
              <a:t>Informelle Diskussion</a:t>
            </a:r>
          </a:p>
          <a:p>
            <a:pPr lvl="2"/>
            <a:r>
              <a:rPr lang="de-DE" sz="2200" dirty="0" smtClean="0"/>
              <a:t>Abstimmung </a:t>
            </a:r>
          </a:p>
          <a:p>
            <a:pPr marL="274320" lvl="1" indent="0">
              <a:buNone/>
            </a:pPr>
            <a:endParaRPr lang="de-DE" sz="3200" dirty="0"/>
          </a:p>
        </p:txBody>
      </p:sp>
      <p:sp>
        <p:nvSpPr>
          <p:cNvPr id="4" name="Rechteck 3"/>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5" name="Bild 4"/>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7" name="Bild 6"/>
          <p:cNvPicPr>
            <a:picLocks noChangeAspect="1"/>
          </p:cNvPicPr>
          <p:nvPr/>
        </p:nvPicPr>
        <p:blipFill>
          <a:blip r:embed="rId4"/>
          <a:stretch>
            <a:fillRect/>
          </a:stretch>
        </p:blipFill>
        <p:spPr>
          <a:xfrm>
            <a:off x="7574878" y="0"/>
            <a:ext cx="1569122" cy="771805"/>
          </a:xfrm>
          <a:prstGeom prst="rect">
            <a:avLst/>
          </a:prstGeom>
        </p:spPr>
      </p:pic>
      <p:pic>
        <p:nvPicPr>
          <p:cNvPr id="8" name="Bild 7"/>
          <p:cNvPicPr>
            <a:picLocks/>
          </p:cNvPicPr>
          <p:nvPr/>
        </p:nvPicPr>
        <p:blipFill>
          <a:blip r:embed="rId5"/>
          <a:stretch>
            <a:fillRect/>
          </a:stretch>
        </p:blipFill>
        <p:spPr>
          <a:xfrm>
            <a:off x="3369953" y="241800"/>
            <a:ext cx="2638800" cy="291600"/>
          </a:xfrm>
          <a:prstGeom prst="rect">
            <a:avLst/>
          </a:prstGeom>
        </p:spPr>
      </p:pic>
      <p:sp>
        <p:nvSpPr>
          <p:cNvPr id="9" name="Textfeld 8"/>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42221366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t>Kommissionsvorschlag</a:t>
            </a:r>
            <a:endParaRPr lang="de-DE" i="1" dirty="0"/>
          </a:p>
        </p:txBody>
      </p:sp>
      <p:sp>
        <p:nvSpPr>
          <p:cNvPr id="3" name="Inhaltsplatzhalter 2"/>
          <p:cNvSpPr>
            <a:spLocks noGrp="1"/>
          </p:cNvSpPr>
          <p:nvPr>
            <p:ph idx="1"/>
          </p:nvPr>
        </p:nvSpPr>
        <p:spPr/>
        <p:txBody>
          <a:bodyPr>
            <a:normAutofit/>
          </a:bodyPr>
          <a:lstStyle/>
          <a:p>
            <a:pPr marL="274320" lvl="1" indent="0">
              <a:buNone/>
            </a:pPr>
            <a:endParaRPr lang="de-DE" sz="3200" dirty="0" smtClean="0"/>
          </a:p>
          <a:p>
            <a:pPr marL="274320" lvl="1" indent="0">
              <a:buNone/>
            </a:pPr>
            <a:endParaRPr lang="de-DE" sz="3200" dirty="0"/>
          </a:p>
          <a:p>
            <a:pPr marL="274320" lvl="1" indent="0">
              <a:buNone/>
            </a:pPr>
            <a:r>
              <a:rPr lang="de-DE" sz="3200" dirty="0" smtClean="0"/>
              <a:t>Der </a:t>
            </a:r>
            <a:r>
              <a:rPr lang="de-DE" sz="3200" dirty="0"/>
              <a:t>Anteil der </a:t>
            </a:r>
            <a:r>
              <a:rPr lang="de-DE" sz="3200" dirty="0" smtClean="0"/>
              <a:t>Greening-Vorgabe </a:t>
            </a:r>
            <a:r>
              <a:rPr lang="de-DE" sz="3200" dirty="0"/>
              <a:t>wird </a:t>
            </a:r>
            <a:r>
              <a:rPr lang="de-DE" sz="3200" dirty="0" smtClean="0"/>
              <a:t>im Finanzrahmen 2021-2027 um </a:t>
            </a:r>
            <a:r>
              <a:rPr lang="de-DE" sz="3200" dirty="0"/>
              <a:t>10% erhöht und beträgt </a:t>
            </a:r>
            <a:r>
              <a:rPr lang="de-DE" sz="3200" dirty="0" smtClean="0"/>
              <a:t>dann 40</a:t>
            </a:r>
            <a:r>
              <a:rPr lang="de-DE" sz="3200" dirty="0"/>
              <a:t>%</a:t>
            </a:r>
            <a:r>
              <a:rPr lang="de-DE" sz="3200" dirty="0" smtClean="0"/>
              <a:t>.</a:t>
            </a:r>
            <a:endParaRPr lang="de-DE" sz="3200" dirty="0"/>
          </a:p>
        </p:txBody>
      </p:sp>
      <p:sp>
        <p:nvSpPr>
          <p:cNvPr id="4" name="Rechteck 3"/>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5" name="Bild 4"/>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7" name="Bild 6"/>
          <p:cNvPicPr>
            <a:picLocks noChangeAspect="1"/>
          </p:cNvPicPr>
          <p:nvPr/>
        </p:nvPicPr>
        <p:blipFill>
          <a:blip r:embed="rId4"/>
          <a:stretch>
            <a:fillRect/>
          </a:stretch>
        </p:blipFill>
        <p:spPr>
          <a:xfrm>
            <a:off x="7574878" y="0"/>
            <a:ext cx="1569122" cy="771805"/>
          </a:xfrm>
          <a:prstGeom prst="rect">
            <a:avLst/>
          </a:prstGeom>
        </p:spPr>
      </p:pic>
      <p:pic>
        <p:nvPicPr>
          <p:cNvPr id="8" name="Bild 7"/>
          <p:cNvPicPr>
            <a:picLocks/>
          </p:cNvPicPr>
          <p:nvPr/>
        </p:nvPicPr>
        <p:blipFill>
          <a:blip r:embed="rId5"/>
          <a:stretch>
            <a:fillRect/>
          </a:stretch>
        </p:blipFill>
        <p:spPr>
          <a:xfrm>
            <a:off x="3369953" y="241800"/>
            <a:ext cx="2638800" cy="291600"/>
          </a:xfrm>
          <a:prstGeom prst="rect">
            <a:avLst/>
          </a:prstGeom>
        </p:spPr>
      </p:pic>
      <p:sp>
        <p:nvSpPr>
          <p:cNvPr id="9" name="Textfeld 8"/>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39769083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cs typeface="SeroOT-Bold"/>
              </a:rPr>
              <a:t>Erste Lesung</a:t>
            </a:r>
            <a:endParaRPr lang="de-DE" i="1" dirty="0">
              <a:cs typeface="SeroOT-Bold"/>
            </a:endParaRPr>
          </a:p>
        </p:txBody>
      </p:sp>
      <p:sp>
        <p:nvSpPr>
          <p:cNvPr id="3" name="Inhaltsplatzhalter 2"/>
          <p:cNvSpPr>
            <a:spLocks noGrp="1"/>
          </p:cNvSpPr>
          <p:nvPr>
            <p:ph idx="1"/>
          </p:nvPr>
        </p:nvSpPr>
        <p:spPr/>
        <p:txBody>
          <a:bodyPr/>
          <a:lstStyle/>
          <a:p>
            <a:r>
              <a:rPr lang="de-DE" dirty="0" smtClean="0"/>
              <a:t>Änderungsantrag und Statement des Fraktionsvorsitz</a:t>
            </a:r>
            <a:r>
              <a:rPr lang="de-DE" dirty="0"/>
              <a:t> </a:t>
            </a:r>
            <a:r>
              <a:rPr lang="de-DE" dirty="0" smtClean="0"/>
              <a:t>der </a:t>
            </a:r>
          </a:p>
          <a:p>
            <a:pPr lvl="1"/>
            <a:r>
              <a:rPr lang="de-DE" dirty="0" smtClean="0"/>
              <a:t>Europäischen Volksparteien (EVP)</a:t>
            </a:r>
          </a:p>
          <a:p>
            <a:pPr lvl="1"/>
            <a:r>
              <a:rPr lang="de-DE" dirty="0" smtClean="0"/>
              <a:t>Progressiven Allianz der Sozialdemokraten im EP (S&amp;D)</a:t>
            </a:r>
          </a:p>
          <a:p>
            <a:pPr lvl="1"/>
            <a:r>
              <a:rPr lang="de-DE" dirty="0" smtClean="0"/>
              <a:t>Europäischen Konservativen und Reformer (EKR)</a:t>
            </a:r>
          </a:p>
          <a:p>
            <a:pPr lvl="1"/>
            <a:r>
              <a:rPr lang="de-DE" dirty="0" smtClean="0"/>
              <a:t>Allianz der Liberalen und Demokraten für Europa (ALDE)</a:t>
            </a:r>
          </a:p>
          <a:p>
            <a:pPr lvl="1"/>
            <a:r>
              <a:rPr lang="de-DE" dirty="0" err="1" smtClean="0"/>
              <a:t>Konföderalen</a:t>
            </a:r>
            <a:r>
              <a:rPr lang="de-DE" dirty="0" smtClean="0"/>
              <a:t> Fraktion der Vereinigten Europäischen Linken/Nordische Grüne Linke (GUE/NGL)</a:t>
            </a:r>
          </a:p>
          <a:p>
            <a:pPr lvl="1"/>
            <a:r>
              <a:rPr lang="de-DE" dirty="0" smtClean="0"/>
              <a:t>Fraktion der Grünen / Freie Europäisch Allianz (Grüne-EFA)</a:t>
            </a:r>
            <a:endParaRPr lang="de-DE" dirty="0"/>
          </a:p>
          <a:p>
            <a:endParaRPr lang="de-DE" dirty="0" smtClean="0"/>
          </a:p>
          <a:p>
            <a:r>
              <a:rPr lang="de-DE" dirty="0" smtClean="0"/>
              <a:t>Formelle Diskussion</a:t>
            </a:r>
          </a:p>
          <a:p>
            <a:r>
              <a:rPr lang="de-DE" dirty="0" smtClean="0"/>
              <a:t>Informelle Diskussion</a:t>
            </a:r>
          </a:p>
          <a:p>
            <a:r>
              <a:rPr lang="de-DE" dirty="0" smtClean="0"/>
              <a:t>Abstimmungen</a:t>
            </a:r>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sp>
        <p:nvSpPr>
          <p:cNvPr id="8" name="Textfeld 7"/>
          <p:cNvSpPr txBox="1"/>
          <p:nvPr/>
        </p:nvSpPr>
        <p:spPr>
          <a:xfrm>
            <a:off x="1202002" y="71735"/>
            <a:ext cx="1651477" cy="507831"/>
          </a:xfrm>
          <a:prstGeom prst="rect">
            <a:avLst/>
          </a:prstGeom>
          <a:noFill/>
        </p:spPr>
        <p:txBody>
          <a:bodyPr wrap="square" rtlCol="0">
            <a:spAutoFit/>
          </a:bodyPr>
          <a:lstStyle/>
          <a:p>
            <a:pPr defTabSz="914400"/>
            <a:r>
              <a:rPr lang="de-DE" sz="900" dirty="0">
                <a:solidFill>
                  <a:srgbClr val="4C5A6A"/>
                </a:solidFill>
                <a:latin typeface="Arial"/>
              </a:rPr>
              <a:t>Von der Europäischen Kommission mitfinanzierte Maßnahme</a:t>
            </a:r>
          </a:p>
        </p:txBody>
      </p:sp>
    </p:spTree>
    <p:extLst>
      <p:ext uri="{BB962C8B-B14F-4D97-AF65-F5344CB8AC3E}">
        <p14:creationId xmlns:p14="http://schemas.microsoft.com/office/powerpoint/2010/main" val="5424978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larheit">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1717</Words>
  <Application>Microsoft Macintosh PowerPoint</Application>
  <PresentationFormat>Bildschirmpräsentation (4:3)</PresentationFormat>
  <Paragraphs>186</Paragraphs>
  <Slides>14</Slides>
  <Notes>14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Klarheit</vt:lpstr>
      <vt:lpstr>Planspiel  Gemeinsame Agrarpolitik</vt:lpstr>
      <vt:lpstr>Gemeinsame Agrarpolitik (GAP)</vt:lpstr>
      <vt:lpstr>Kernelement der GAP</vt:lpstr>
      <vt:lpstr>Verhandlungsgegenstand </vt:lpstr>
      <vt:lpstr>EU-Gesetzgebung </vt:lpstr>
      <vt:lpstr>Sitzverteilung </vt:lpstr>
      <vt:lpstr>Ablauf der Verhandlungen</vt:lpstr>
      <vt:lpstr>Kommissionsvorschlag</vt:lpstr>
      <vt:lpstr>Erste Lesung</vt:lpstr>
      <vt:lpstr>Änderungsanträge 1. Lesung</vt:lpstr>
      <vt:lpstr>Änderungsantrag</vt:lpstr>
      <vt:lpstr>Änderungsantrag</vt:lpstr>
      <vt:lpstr>Änderungsanträge 2. Lesung</vt:lpstr>
      <vt:lpstr>Reflexion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Hanna Schneider</dc:creator>
  <cp:lastModifiedBy>Eurosoc Digital</cp:lastModifiedBy>
  <cp:revision>99</cp:revision>
  <dcterms:created xsi:type="dcterms:W3CDTF">2016-01-04T17:22:48Z</dcterms:created>
  <dcterms:modified xsi:type="dcterms:W3CDTF">2018-02-01T15:47:12Z</dcterms:modified>
</cp:coreProperties>
</file>